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7" r:id="rId2"/>
  </p:sldMasterIdLst>
  <p:notesMasterIdLst>
    <p:notesMasterId r:id="rId25"/>
  </p:notesMasterIdLst>
  <p:sldIdLst>
    <p:sldId id="256" r:id="rId3"/>
    <p:sldId id="263" r:id="rId4"/>
    <p:sldId id="273" r:id="rId5"/>
    <p:sldId id="287" r:id="rId6"/>
    <p:sldId id="290" r:id="rId7"/>
    <p:sldId id="289" r:id="rId8"/>
    <p:sldId id="281" r:id="rId9"/>
    <p:sldId id="295" r:id="rId10"/>
    <p:sldId id="296" r:id="rId11"/>
    <p:sldId id="297" r:id="rId12"/>
    <p:sldId id="292" r:id="rId13"/>
    <p:sldId id="284" r:id="rId14"/>
    <p:sldId id="291" r:id="rId15"/>
    <p:sldId id="299" r:id="rId16"/>
    <p:sldId id="259" r:id="rId17"/>
    <p:sldId id="301" r:id="rId18"/>
    <p:sldId id="257" r:id="rId19"/>
    <p:sldId id="258" r:id="rId20"/>
    <p:sldId id="264" r:id="rId21"/>
    <p:sldId id="260" r:id="rId22"/>
    <p:sldId id="261"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a:srgbClr val="E1D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41" autoAdjust="0"/>
  </p:normalViewPr>
  <p:slideViewPr>
    <p:cSldViewPr snapToGrid="0">
      <p:cViewPr varScale="1">
        <p:scale>
          <a:sx n="208" d="100"/>
          <a:sy n="208" d="100"/>
        </p:scale>
        <p:origin x="-552" y="-12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E7E07-3E4F-154C-984D-9C9E0796421C}"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8DF5A9A9-F94D-DF44-862F-9C5FD3860418}">
      <dgm:prSet phldrT="[Text]"/>
      <dgm:spPr/>
      <dgm:t>
        <a:bodyPr/>
        <a:lstStyle/>
        <a:p>
          <a:r>
            <a:rPr lang="en-US" dirty="0" smtClean="0">
              <a:solidFill>
                <a:srgbClr val="E1DFD1"/>
              </a:solidFill>
            </a:rPr>
            <a:t>2. Take the FFT of the </a:t>
          </a:r>
          <a:r>
            <a:rPr lang="en-US" dirty="0" err="1" smtClean="0">
              <a:solidFill>
                <a:srgbClr val="E1DFD1"/>
              </a:solidFill>
            </a:rPr>
            <a:t>AudioBuffer</a:t>
          </a:r>
          <a:endParaRPr lang="en-US" dirty="0">
            <a:solidFill>
              <a:srgbClr val="E1DFD1"/>
            </a:solidFill>
          </a:endParaRPr>
        </a:p>
      </dgm:t>
    </dgm:pt>
    <dgm:pt modelId="{53F100AB-6827-D147-B7C4-73315C12532D}" type="parTrans" cxnId="{0989A393-D8E7-954B-9BB0-C5187156BB86}">
      <dgm:prSet/>
      <dgm:spPr/>
      <dgm:t>
        <a:bodyPr/>
        <a:lstStyle/>
        <a:p>
          <a:endParaRPr lang="en-US">
            <a:solidFill>
              <a:srgbClr val="E1DFD1"/>
            </a:solidFill>
          </a:endParaRPr>
        </a:p>
      </dgm:t>
    </dgm:pt>
    <dgm:pt modelId="{5D799BA3-A99C-904E-8C26-1A4D2A36A8E7}" type="sibTrans" cxnId="{0989A393-D8E7-954B-9BB0-C5187156BB86}">
      <dgm:prSet/>
      <dgm:spPr/>
      <dgm:t>
        <a:bodyPr/>
        <a:lstStyle/>
        <a:p>
          <a:endParaRPr lang="en-US">
            <a:solidFill>
              <a:srgbClr val="E1DFD1"/>
            </a:solidFill>
          </a:endParaRPr>
        </a:p>
      </dgm:t>
    </dgm:pt>
    <dgm:pt modelId="{38102F75-F876-6C48-91B8-BB51BA7E15A1}">
      <dgm:prSet phldrT="[Text]"/>
      <dgm:spPr/>
      <dgm:t>
        <a:bodyPr/>
        <a:lstStyle/>
        <a:p>
          <a:r>
            <a:rPr lang="en-US" dirty="0" smtClean="0">
              <a:solidFill>
                <a:srgbClr val="E1DFD1"/>
              </a:solidFill>
            </a:rPr>
            <a:t> 3. Utilize Frequency Domain to Filter out specific frequencies</a:t>
          </a:r>
          <a:endParaRPr lang="en-US" dirty="0">
            <a:solidFill>
              <a:srgbClr val="E1DFD1"/>
            </a:solidFill>
          </a:endParaRPr>
        </a:p>
      </dgm:t>
    </dgm:pt>
    <dgm:pt modelId="{2EB21F01-4861-C944-9652-ECB941BDBC2C}" type="parTrans" cxnId="{B45B2D03-3FBE-0F4D-B217-2526B9178759}">
      <dgm:prSet/>
      <dgm:spPr/>
      <dgm:t>
        <a:bodyPr/>
        <a:lstStyle/>
        <a:p>
          <a:endParaRPr lang="en-US">
            <a:solidFill>
              <a:srgbClr val="E1DFD1"/>
            </a:solidFill>
          </a:endParaRPr>
        </a:p>
      </dgm:t>
    </dgm:pt>
    <dgm:pt modelId="{531BD2AB-CBF9-304F-AE71-435032DDAC2C}" type="sibTrans" cxnId="{B45B2D03-3FBE-0F4D-B217-2526B9178759}">
      <dgm:prSet/>
      <dgm:spPr/>
      <dgm:t>
        <a:bodyPr/>
        <a:lstStyle/>
        <a:p>
          <a:endParaRPr lang="en-US">
            <a:solidFill>
              <a:srgbClr val="E1DFD1"/>
            </a:solidFill>
          </a:endParaRPr>
        </a:p>
      </dgm:t>
    </dgm:pt>
    <dgm:pt modelId="{2D66322C-AFD7-FC40-8228-250B942EE51A}">
      <dgm:prSet phldrT="[Text]"/>
      <dgm:spPr/>
      <dgm:t>
        <a:bodyPr/>
        <a:lstStyle/>
        <a:p>
          <a:r>
            <a:rPr lang="en-US" dirty="0" smtClean="0">
              <a:solidFill>
                <a:srgbClr val="E1DFD1"/>
              </a:solidFill>
            </a:rPr>
            <a:t>4. Take the inverse FFT of processed </a:t>
          </a:r>
          <a:r>
            <a:rPr lang="en-US" dirty="0" err="1" smtClean="0">
              <a:solidFill>
                <a:srgbClr val="E1DFD1"/>
              </a:solidFill>
            </a:rPr>
            <a:t>AudioBuffer</a:t>
          </a:r>
          <a:endParaRPr lang="en-US" dirty="0">
            <a:solidFill>
              <a:srgbClr val="E1DFD1"/>
            </a:solidFill>
          </a:endParaRPr>
        </a:p>
      </dgm:t>
    </dgm:pt>
    <dgm:pt modelId="{FA70D6DB-3F15-284E-8E36-239847002570}" type="parTrans" cxnId="{285ABC0D-36E6-6F42-B7EE-868F274B0F97}">
      <dgm:prSet/>
      <dgm:spPr/>
      <dgm:t>
        <a:bodyPr/>
        <a:lstStyle/>
        <a:p>
          <a:endParaRPr lang="en-US">
            <a:solidFill>
              <a:srgbClr val="E1DFD1"/>
            </a:solidFill>
          </a:endParaRPr>
        </a:p>
      </dgm:t>
    </dgm:pt>
    <dgm:pt modelId="{F0DC0731-41C0-034A-A424-E716D9CD3C1A}" type="sibTrans" cxnId="{285ABC0D-36E6-6F42-B7EE-868F274B0F97}">
      <dgm:prSet/>
      <dgm:spPr/>
      <dgm:t>
        <a:bodyPr/>
        <a:lstStyle/>
        <a:p>
          <a:endParaRPr lang="en-US">
            <a:solidFill>
              <a:srgbClr val="E1DFD1"/>
            </a:solidFill>
          </a:endParaRPr>
        </a:p>
      </dgm:t>
    </dgm:pt>
    <dgm:pt modelId="{531524CE-9FC2-9649-A403-F05A6A28C3BD}">
      <dgm:prSet phldrT="[Text]"/>
      <dgm:spPr/>
      <dgm:t>
        <a:bodyPr/>
        <a:lstStyle/>
        <a:p>
          <a:r>
            <a:rPr lang="en-US" dirty="0" smtClean="0">
              <a:solidFill>
                <a:srgbClr val="E1DFD1"/>
              </a:solidFill>
            </a:rPr>
            <a:t>5. Place </a:t>
          </a:r>
          <a:r>
            <a:rPr lang="en-US" dirty="0" err="1" smtClean="0">
              <a:solidFill>
                <a:srgbClr val="E1DFD1"/>
              </a:solidFill>
            </a:rPr>
            <a:t>AudioBuffer</a:t>
          </a:r>
          <a:r>
            <a:rPr lang="en-US" dirty="0" smtClean="0">
              <a:solidFill>
                <a:srgbClr val="E1DFD1"/>
              </a:solidFill>
            </a:rPr>
            <a:t> back on the queue to be played</a:t>
          </a:r>
          <a:endParaRPr lang="en-US" dirty="0">
            <a:solidFill>
              <a:srgbClr val="E1DFD1"/>
            </a:solidFill>
          </a:endParaRPr>
        </a:p>
      </dgm:t>
    </dgm:pt>
    <dgm:pt modelId="{F7483628-8A1E-D147-902B-876D32475A7E}" type="parTrans" cxnId="{2824F73F-4036-ED40-861B-574EB048403B}">
      <dgm:prSet/>
      <dgm:spPr/>
      <dgm:t>
        <a:bodyPr/>
        <a:lstStyle/>
        <a:p>
          <a:endParaRPr lang="en-US">
            <a:solidFill>
              <a:srgbClr val="E1DFD1"/>
            </a:solidFill>
          </a:endParaRPr>
        </a:p>
      </dgm:t>
    </dgm:pt>
    <dgm:pt modelId="{319FD276-C3EF-E24A-89DA-7A9D06291C09}" type="sibTrans" cxnId="{2824F73F-4036-ED40-861B-574EB048403B}">
      <dgm:prSet/>
      <dgm:spPr/>
      <dgm:t>
        <a:bodyPr/>
        <a:lstStyle/>
        <a:p>
          <a:endParaRPr lang="en-US">
            <a:solidFill>
              <a:srgbClr val="E1DFD1"/>
            </a:solidFill>
          </a:endParaRPr>
        </a:p>
      </dgm:t>
    </dgm:pt>
    <dgm:pt modelId="{1C525736-6F68-EC42-80BC-5455D47F0AC9}">
      <dgm:prSet phldrT="[Text]"/>
      <dgm:spPr/>
      <dgm:t>
        <a:bodyPr/>
        <a:lstStyle/>
        <a:p>
          <a:r>
            <a:rPr lang="en-US" dirty="0" smtClean="0">
              <a:solidFill>
                <a:srgbClr val="E1DFD1"/>
              </a:solidFill>
            </a:rPr>
            <a:t>1. Take sound off the </a:t>
          </a:r>
          <a:r>
            <a:rPr lang="en-US" dirty="0" err="1" smtClean="0">
              <a:solidFill>
                <a:srgbClr val="E1DFD1"/>
              </a:solidFill>
            </a:rPr>
            <a:t>AudioBuffer</a:t>
          </a:r>
          <a:endParaRPr lang="en-US" dirty="0">
            <a:solidFill>
              <a:srgbClr val="E1DFD1"/>
            </a:solidFill>
          </a:endParaRPr>
        </a:p>
      </dgm:t>
    </dgm:pt>
    <dgm:pt modelId="{35E93C0A-9B29-EA4B-9F0E-5A028313DF1F}" type="parTrans" cxnId="{FA1CE166-7B38-F346-A3A4-E60DCD82B3BF}">
      <dgm:prSet/>
      <dgm:spPr/>
      <dgm:t>
        <a:bodyPr/>
        <a:lstStyle/>
        <a:p>
          <a:endParaRPr lang="en-US">
            <a:solidFill>
              <a:srgbClr val="E1DFD1"/>
            </a:solidFill>
          </a:endParaRPr>
        </a:p>
      </dgm:t>
    </dgm:pt>
    <dgm:pt modelId="{558B7E31-16EE-994B-B1E8-DD1156C61C92}" type="sibTrans" cxnId="{FA1CE166-7B38-F346-A3A4-E60DCD82B3BF}">
      <dgm:prSet/>
      <dgm:spPr/>
      <dgm:t>
        <a:bodyPr/>
        <a:lstStyle/>
        <a:p>
          <a:endParaRPr lang="en-US">
            <a:solidFill>
              <a:srgbClr val="E1DFD1"/>
            </a:solidFill>
          </a:endParaRPr>
        </a:p>
      </dgm:t>
    </dgm:pt>
    <dgm:pt modelId="{E439EE4B-C6E2-084F-95F7-9959CEA30432}" type="pres">
      <dgm:prSet presAssocID="{7EEE7E07-3E4F-154C-984D-9C9E0796421C}" presName="cycle" presStyleCnt="0">
        <dgm:presLayoutVars>
          <dgm:dir/>
          <dgm:resizeHandles val="exact"/>
        </dgm:presLayoutVars>
      </dgm:prSet>
      <dgm:spPr/>
      <dgm:t>
        <a:bodyPr/>
        <a:lstStyle/>
        <a:p>
          <a:endParaRPr lang="en-US"/>
        </a:p>
      </dgm:t>
    </dgm:pt>
    <dgm:pt modelId="{C9317040-6BE2-EC49-9B6B-0ECA1F89A7EE}" type="pres">
      <dgm:prSet presAssocID="{1C525736-6F68-EC42-80BC-5455D47F0AC9}" presName="dummy" presStyleCnt="0"/>
      <dgm:spPr/>
    </dgm:pt>
    <dgm:pt modelId="{B16A79C4-890C-214D-8F8A-790B7E2D64FA}" type="pres">
      <dgm:prSet presAssocID="{1C525736-6F68-EC42-80BC-5455D47F0AC9}" presName="node" presStyleLbl="revTx" presStyleIdx="0" presStyleCnt="5">
        <dgm:presLayoutVars>
          <dgm:bulletEnabled val="1"/>
        </dgm:presLayoutVars>
      </dgm:prSet>
      <dgm:spPr/>
      <dgm:t>
        <a:bodyPr/>
        <a:lstStyle/>
        <a:p>
          <a:endParaRPr lang="en-US"/>
        </a:p>
      </dgm:t>
    </dgm:pt>
    <dgm:pt modelId="{1E6CF279-51D8-644A-9542-1A23DF3033B7}" type="pres">
      <dgm:prSet presAssocID="{558B7E31-16EE-994B-B1E8-DD1156C61C92}" presName="sibTrans" presStyleLbl="node1" presStyleIdx="0" presStyleCnt="5"/>
      <dgm:spPr/>
      <dgm:t>
        <a:bodyPr/>
        <a:lstStyle/>
        <a:p>
          <a:endParaRPr lang="en-US"/>
        </a:p>
      </dgm:t>
    </dgm:pt>
    <dgm:pt modelId="{322DC8C7-A418-D04E-BEB0-235DE9330CAC}" type="pres">
      <dgm:prSet presAssocID="{8DF5A9A9-F94D-DF44-862F-9C5FD3860418}" presName="dummy" presStyleCnt="0"/>
      <dgm:spPr/>
    </dgm:pt>
    <dgm:pt modelId="{CC56C370-2A7A-834A-8E18-886659CD7C19}" type="pres">
      <dgm:prSet presAssocID="{8DF5A9A9-F94D-DF44-862F-9C5FD3860418}" presName="node" presStyleLbl="revTx" presStyleIdx="1" presStyleCnt="5">
        <dgm:presLayoutVars>
          <dgm:bulletEnabled val="1"/>
        </dgm:presLayoutVars>
      </dgm:prSet>
      <dgm:spPr/>
      <dgm:t>
        <a:bodyPr/>
        <a:lstStyle/>
        <a:p>
          <a:endParaRPr lang="en-US"/>
        </a:p>
      </dgm:t>
    </dgm:pt>
    <dgm:pt modelId="{AAA15F8B-B2B1-4140-8980-A5E0DE635779}" type="pres">
      <dgm:prSet presAssocID="{5D799BA3-A99C-904E-8C26-1A4D2A36A8E7}" presName="sibTrans" presStyleLbl="node1" presStyleIdx="1" presStyleCnt="5"/>
      <dgm:spPr/>
      <dgm:t>
        <a:bodyPr/>
        <a:lstStyle/>
        <a:p>
          <a:endParaRPr lang="en-US"/>
        </a:p>
      </dgm:t>
    </dgm:pt>
    <dgm:pt modelId="{C79EB152-06FF-6E47-A28C-98CAD3E08B12}" type="pres">
      <dgm:prSet presAssocID="{38102F75-F876-6C48-91B8-BB51BA7E15A1}" presName="dummy" presStyleCnt="0"/>
      <dgm:spPr/>
    </dgm:pt>
    <dgm:pt modelId="{CB95050A-C8C7-E848-8E3F-6016B360F04F}" type="pres">
      <dgm:prSet presAssocID="{38102F75-F876-6C48-91B8-BB51BA7E15A1}" presName="node" presStyleLbl="revTx" presStyleIdx="2" presStyleCnt="5">
        <dgm:presLayoutVars>
          <dgm:bulletEnabled val="1"/>
        </dgm:presLayoutVars>
      </dgm:prSet>
      <dgm:spPr/>
      <dgm:t>
        <a:bodyPr/>
        <a:lstStyle/>
        <a:p>
          <a:endParaRPr lang="en-US"/>
        </a:p>
      </dgm:t>
    </dgm:pt>
    <dgm:pt modelId="{7E12F349-DD3F-AB4B-AE31-32781182F07F}" type="pres">
      <dgm:prSet presAssocID="{531BD2AB-CBF9-304F-AE71-435032DDAC2C}" presName="sibTrans" presStyleLbl="node1" presStyleIdx="2" presStyleCnt="5"/>
      <dgm:spPr/>
      <dgm:t>
        <a:bodyPr/>
        <a:lstStyle/>
        <a:p>
          <a:endParaRPr lang="en-US"/>
        </a:p>
      </dgm:t>
    </dgm:pt>
    <dgm:pt modelId="{60ED22DE-41DB-6446-B168-7547F9D4D155}" type="pres">
      <dgm:prSet presAssocID="{2D66322C-AFD7-FC40-8228-250B942EE51A}" presName="dummy" presStyleCnt="0"/>
      <dgm:spPr/>
    </dgm:pt>
    <dgm:pt modelId="{0E626F66-4E09-6C41-8723-1EB3DF80E50F}" type="pres">
      <dgm:prSet presAssocID="{2D66322C-AFD7-FC40-8228-250B942EE51A}" presName="node" presStyleLbl="revTx" presStyleIdx="3" presStyleCnt="5">
        <dgm:presLayoutVars>
          <dgm:bulletEnabled val="1"/>
        </dgm:presLayoutVars>
      </dgm:prSet>
      <dgm:spPr/>
      <dgm:t>
        <a:bodyPr/>
        <a:lstStyle/>
        <a:p>
          <a:endParaRPr lang="en-US"/>
        </a:p>
      </dgm:t>
    </dgm:pt>
    <dgm:pt modelId="{98F2B9CF-5CEB-E74C-9B0B-E9982EAB8E06}" type="pres">
      <dgm:prSet presAssocID="{F0DC0731-41C0-034A-A424-E716D9CD3C1A}" presName="sibTrans" presStyleLbl="node1" presStyleIdx="3" presStyleCnt="5"/>
      <dgm:spPr/>
      <dgm:t>
        <a:bodyPr/>
        <a:lstStyle/>
        <a:p>
          <a:endParaRPr lang="en-US"/>
        </a:p>
      </dgm:t>
    </dgm:pt>
    <dgm:pt modelId="{068CA17F-EECC-CB4A-952E-EB8A8FAA3F68}" type="pres">
      <dgm:prSet presAssocID="{531524CE-9FC2-9649-A403-F05A6A28C3BD}" presName="dummy" presStyleCnt="0"/>
      <dgm:spPr/>
    </dgm:pt>
    <dgm:pt modelId="{65EC5C7E-FB51-2948-83E5-C79B231DC9F0}" type="pres">
      <dgm:prSet presAssocID="{531524CE-9FC2-9649-A403-F05A6A28C3BD}" presName="node" presStyleLbl="revTx" presStyleIdx="4" presStyleCnt="5">
        <dgm:presLayoutVars>
          <dgm:bulletEnabled val="1"/>
        </dgm:presLayoutVars>
      </dgm:prSet>
      <dgm:spPr/>
      <dgm:t>
        <a:bodyPr/>
        <a:lstStyle/>
        <a:p>
          <a:endParaRPr lang="en-US"/>
        </a:p>
      </dgm:t>
    </dgm:pt>
    <dgm:pt modelId="{0819BE90-0631-8D45-B62F-92717EE95E58}" type="pres">
      <dgm:prSet presAssocID="{319FD276-C3EF-E24A-89DA-7A9D06291C09}" presName="sibTrans" presStyleLbl="node1" presStyleIdx="4" presStyleCnt="5"/>
      <dgm:spPr/>
      <dgm:t>
        <a:bodyPr/>
        <a:lstStyle/>
        <a:p>
          <a:endParaRPr lang="en-US"/>
        </a:p>
      </dgm:t>
    </dgm:pt>
  </dgm:ptLst>
  <dgm:cxnLst>
    <dgm:cxn modelId="{FA1CE166-7B38-F346-A3A4-E60DCD82B3BF}" srcId="{7EEE7E07-3E4F-154C-984D-9C9E0796421C}" destId="{1C525736-6F68-EC42-80BC-5455D47F0AC9}" srcOrd="0" destOrd="0" parTransId="{35E93C0A-9B29-EA4B-9F0E-5A028313DF1F}" sibTransId="{558B7E31-16EE-994B-B1E8-DD1156C61C92}"/>
    <dgm:cxn modelId="{AF1EECF8-FB65-2347-836F-48CBABB8FBCF}" type="presOf" srcId="{558B7E31-16EE-994B-B1E8-DD1156C61C92}" destId="{1E6CF279-51D8-644A-9542-1A23DF3033B7}" srcOrd="0" destOrd="0" presId="urn:microsoft.com/office/officeart/2005/8/layout/cycle1"/>
    <dgm:cxn modelId="{DE6C4546-5CDF-D24F-A4EF-E24054912196}" type="presOf" srcId="{7EEE7E07-3E4F-154C-984D-9C9E0796421C}" destId="{E439EE4B-C6E2-084F-95F7-9959CEA30432}" srcOrd="0" destOrd="0" presId="urn:microsoft.com/office/officeart/2005/8/layout/cycle1"/>
    <dgm:cxn modelId="{0012416E-D82D-CC43-A10C-352558984683}" type="presOf" srcId="{8DF5A9A9-F94D-DF44-862F-9C5FD3860418}" destId="{CC56C370-2A7A-834A-8E18-886659CD7C19}" srcOrd="0" destOrd="0" presId="urn:microsoft.com/office/officeart/2005/8/layout/cycle1"/>
    <dgm:cxn modelId="{670D6B33-3FA9-6D4D-82A6-43E6D50038A2}" type="presOf" srcId="{319FD276-C3EF-E24A-89DA-7A9D06291C09}" destId="{0819BE90-0631-8D45-B62F-92717EE95E58}" srcOrd="0" destOrd="0" presId="urn:microsoft.com/office/officeart/2005/8/layout/cycle1"/>
    <dgm:cxn modelId="{BA61E1E5-14EF-9549-BAA7-3C92114F8D80}" type="presOf" srcId="{531BD2AB-CBF9-304F-AE71-435032DDAC2C}" destId="{7E12F349-DD3F-AB4B-AE31-32781182F07F}" srcOrd="0" destOrd="0" presId="urn:microsoft.com/office/officeart/2005/8/layout/cycle1"/>
    <dgm:cxn modelId="{BBC19DEB-923B-7E40-9363-EB3969462D19}" type="presOf" srcId="{531524CE-9FC2-9649-A403-F05A6A28C3BD}" destId="{65EC5C7E-FB51-2948-83E5-C79B231DC9F0}" srcOrd="0" destOrd="0" presId="urn:microsoft.com/office/officeart/2005/8/layout/cycle1"/>
    <dgm:cxn modelId="{F814E0AE-2B21-B843-9102-496980280DA2}" type="presOf" srcId="{38102F75-F876-6C48-91B8-BB51BA7E15A1}" destId="{CB95050A-C8C7-E848-8E3F-6016B360F04F}" srcOrd="0" destOrd="0" presId="urn:microsoft.com/office/officeart/2005/8/layout/cycle1"/>
    <dgm:cxn modelId="{DA5CD2DE-B87A-664B-9E59-70A3014F3081}" type="presOf" srcId="{F0DC0731-41C0-034A-A424-E716D9CD3C1A}" destId="{98F2B9CF-5CEB-E74C-9B0B-E9982EAB8E06}" srcOrd="0" destOrd="0" presId="urn:microsoft.com/office/officeart/2005/8/layout/cycle1"/>
    <dgm:cxn modelId="{285ABC0D-36E6-6F42-B7EE-868F274B0F97}" srcId="{7EEE7E07-3E4F-154C-984D-9C9E0796421C}" destId="{2D66322C-AFD7-FC40-8228-250B942EE51A}" srcOrd="3" destOrd="0" parTransId="{FA70D6DB-3F15-284E-8E36-239847002570}" sibTransId="{F0DC0731-41C0-034A-A424-E716D9CD3C1A}"/>
    <dgm:cxn modelId="{5F1A8CE4-F331-CC4A-BE49-669E7206022B}" type="presOf" srcId="{2D66322C-AFD7-FC40-8228-250B942EE51A}" destId="{0E626F66-4E09-6C41-8723-1EB3DF80E50F}" srcOrd="0" destOrd="0" presId="urn:microsoft.com/office/officeart/2005/8/layout/cycle1"/>
    <dgm:cxn modelId="{2DD7A3ED-0464-F646-ADE7-AEE01BDFF058}" type="presOf" srcId="{1C525736-6F68-EC42-80BC-5455D47F0AC9}" destId="{B16A79C4-890C-214D-8F8A-790B7E2D64FA}" srcOrd="0" destOrd="0" presId="urn:microsoft.com/office/officeart/2005/8/layout/cycle1"/>
    <dgm:cxn modelId="{EC45D70B-896D-064E-972C-995501B4100A}" type="presOf" srcId="{5D799BA3-A99C-904E-8C26-1A4D2A36A8E7}" destId="{AAA15F8B-B2B1-4140-8980-A5E0DE635779}" srcOrd="0" destOrd="0" presId="urn:microsoft.com/office/officeart/2005/8/layout/cycle1"/>
    <dgm:cxn modelId="{2824F73F-4036-ED40-861B-574EB048403B}" srcId="{7EEE7E07-3E4F-154C-984D-9C9E0796421C}" destId="{531524CE-9FC2-9649-A403-F05A6A28C3BD}" srcOrd="4" destOrd="0" parTransId="{F7483628-8A1E-D147-902B-876D32475A7E}" sibTransId="{319FD276-C3EF-E24A-89DA-7A9D06291C09}"/>
    <dgm:cxn modelId="{0989A393-D8E7-954B-9BB0-C5187156BB86}" srcId="{7EEE7E07-3E4F-154C-984D-9C9E0796421C}" destId="{8DF5A9A9-F94D-DF44-862F-9C5FD3860418}" srcOrd="1" destOrd="0" parTransId="{53F100AB-6827-D147-B7C4-73315C12532D}" sibTransId="{5D799BA3-A99C-904E-8C26-1A4D2A36A8E7}"/>
    <dgm:cxn modelId="{B45B2D03-3FBE-0F4D-B217-2526B9178759}" srcId="{7EEE7E07-3E4F-154C-984D-9C9E0796421C}" destId="{38102F75-F876-6C48-91B8-BB51BA7E15A1}" srcOrd="2" destOrd="0" parTransId="{2EB21F01-4861-C944-9652-ECB941BDBC2C}" sibTransId="{531BD2AB-CBF9-304F-AE71-435032DDAC2C}"/>
    <dgm:cxn modelId="{0BDD8348-ED84-AB4D-8231-5675791EFC76}" type="presParOf" srcId="{E439EE4B-C6E2-084F-95F7-9959CEA30432}" destId="{C9317040-6BE2-EC49-9B6B-0ECA1F89A7EE}" srcOrd="0" destOrd="0" presId="urn:microsoft.com/office/officeart/2005/8/layout/cycle1"/>
    <dgm:cxn modelId="{2B6E222A-BDE0-3841-A6E2-741253B6E427}" type="presParOf" srcId="{E439EE4B-C6E2-084F-95F7-9959CEA30432}" destId="{B16A79C4-890C-214D-8F8A-790B7E2D64FA}" srcOrd="1" destOrd="0" presId="urn:microsoft.com/office/officeart/2005/8/layout/cycle1"/>
    <dgm:cxn modelId="{CCAF46D2-EFF2-FA49-AC59-79FF9B6B277D}" type="presParOf" srcId="{E439EE4B-C6E2-084F-95F7-9959CEA30432}" destId="{1E6CF279-51D8-644A-9542-1A23DF3033B7}" srcOrd="2" destOrd="0" presId="urn:microsoft.com/office/officeart/2005/8/layout/cycle1"/>
    <dgm:cxn modelId="{6AA999C1-D85B-1B4F-9929-BAFB97F02519}" type="presParOf" srcId="{E439EE4B-C6E2-084F-95F7-9959CEA30432}" destId="{322DC8C7-A418-D04E-BEB0-235DE9330CAC}" srcOrd="3" destOrd="0" presId="urn:microsoft.com/office/officeart/2005/8/layout/cycle1"/>
    <dgm:cxn modelId="{DA5E43E6-9C87-2946-B1DF-7572AFEAD85F}" type="presParOf" srcId="{E439EE4B-C6E2-084F-95F7-9959CEA30432}" destId="{CC56C370-2A7A-834A-8E18-886659CD7C19}" srcOrd="4" destOrd="0" presId="urn:microsoft.com/office/officeart/2005/8/layout/cycle1"/>
    <dgm:cxn modelId="{B128B2F6-8289-EE4E-ABF2-172CABF97DA7}" type="presParOf" srcId="{E439EE4B-C6E2-084F-95F7-9959CEA30432}" destId="{AAA15F8B-B2B1-4140-8980-A5E0DE635779}" srcOrd="5" destOrd="0" presId="urn:microsoft.com/office/officeart/2005/8/layout/cycle1"/>
    <dgm:cxn modelId="{55F77960-D9DE-B446-89D8-1FF5A92AD293}" type="presParOf" srcId="{E439EE4B-C6E2-084F-95F7-9959CEA30432}" destId="{C79EB152-06FF-6E47-A28C-98CAD3E08B12}" srcOrd="6" destOrd="0" presId="urn:microsoft.com/office/officeart/2005/8/layout/cycle1"/>
    <dgm:cxn modelId="{97FE65B5-4DBA-D84F-877F-0DA0377A8E74}" type="presParOf" srcId="{E439EE4B-C6E2-084F-95F7-9959CEA30432}" destId="{CB95050A-C8C7-E848-8E3F-6016B360F04F}" srcOrd="7" destOrd="0" presId="urn:microsoft.com/office/officeart/2005/8/layout/cycle1"/>
    <dgm:cxn modelId="{499538AE-41EF-8846-B0FE-6A0A637FEE89}" type="presParOf" srcId="{E439EE4B-C6E2-084F-95F7-9959CEA30432}" destId="{7E12F349-DD3F-AB4B-AE31-32781182F07F}" srcOrd="8" destOrd="0" presId="urn:microsoft.com/office/officeart/2005/8/layout/cycle1"/>
    <dgm:cxn modelId="{34140B5D-1CD5-C943-8924-9D8AD078D960}" type="presParOf" srcId="{E439EE4B-C6E2-084F-95F7-9959CEA30432}" destId="{60ED22DE-41DB-6446-B168-7547F9D4D155}" srcOrd="9" destOrd="0" presId="urn:microsoft.com/office/officeart/2005/8/layout/cycle1"/>
    <dgm:cxn modelId="{61902EF5-92E6-6B4D-8792-CFAE067C226C}" type="presParOf" srcId="{E439EE4B-C6E2-084F-95F7-9959CEA30432}" destId="{0E626F66-4E09-6C41-8723-1EB3DF80E50F}" srcOrd="10" destOrd="0" presId="urn:microsoft.com/office/officeart/2005/8/layout/cycle1"/>
    <dgm:cxn modelId="{D2FC26F5-8032-8A45-881C-E83F4A3901CD}" type="presParOf" srcId="{E439EE4B-C6E2-084F-95F7-9959CEA30432}" destId="{98F2B9CF-5CEB-E74C-9B0B-E9982EAB8E06}" srcOrd="11" destOrd="0" presId="urn:microsoft.com/office/officeart/2005/8/layout/cycle1"/>
    <dgm:cxn modelId="{55CCCCD2-04D8-2B4A-8B97-6C506D685A7F}" type="presParOf" srcId="{E439EE4B-C6E2-084F-95F7-9959CEA30432}" destId="{068CA17F-EECC-CB4A-952E-EB8A8FAA3F68}" srcOrd="12" destOrd="0" presId="urn:microsoft.com/office/officeart/2005/8/layout/cycle1"/>
    <dgm:cxn modelId="{B7917453-D854-0548-B139-F06237964283}" type="presParOf" srcId="{E439EE4B-C6E2-084F-95F7-9959CEA30432}" destId="{65EC5C7E-FB51-2948-83E5-C79B231DC9F0}" srcOrd="13" destOrd="0" presId="urn:microsoft.com/office/officeart/2005/8/layout/cycle1"/>
    <dgm:cxn modelId="{50642EE0-E669-C84B-A00F-2D020233606B}" type="presParOf" srcId="{E439EE4B-C6E2-084F-95F7-9959CEA30432}" destId="{0819BE90-0631-8D45-B62F-92717EE95E58}"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A79C4-890C-214D-8F8A-790B7E2D64FA}">
      <dsp:nvSpPr>
        <dsp:cNvPr id="0" name=""/>
        <dsp:cNvSpPr/>
      </dsp:nvSpPr>
      <dsp:spPr>
        <a:xfrm>
          <a:off x="3704508" y="36702"/>
          <a:ext cx="1210481" cy="121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E1DFD1"/>
              </a:solidFill>
            </a:rPr>
            <a:t>1. Take sound off the </a:t>
          </a:r>
          <a:r>
            <a:rPr lang="en-US" sz="1400" kern="1200" dirty="0" err="1" smtClean="0">
              <a:solidFill>
                <a:srgbClr val="E1DFD1"/>
              </a:solidFill>
            </a:rPr>
            <a:t>AudioBuffer</a:t>
          </a:r>
          <a:endParaRPr lang="en-US" sz="1400" kern="1200" dirty="0">
            <a:solidFill>
              <a:srgbClr val="E1DFD1"/>
            </a:solidFill>
          </a:endParaRPr>
        </a:p>
      </dsp:txBody>
      <dsp:txXfrm>
        <a:off x="3704508" y="36702"/>
        <a:ext cx="1210481" cy="1210481"/>
      </dsp:txXfrm>
    </dsp:sp>
    <dsp:sp modelId="{1E6CF279-51D8-644A-9542-1A23DF3033B7}">
      <dsp:nvSpPr>
        <dsp:cNvPr id="0" name=""/>
        <dsp:cNvSpPr/>
      </dsp:nvSpPr>
      <dsp:spPr>
        <a:xfrm>
          <a:off x="856878" y="1666"/>
          <a:ext cx="4538618" cy="4538618"/>
        </a:xfrm>
        <a:prstGeom prst="circularArrow">
          <a:avLst>
            <a:gd name="adj1" fmla="val 5201"/>
            <a:gd name="adj2" fmla="val 335959"/>
            <a:gd name="adj3" fmla="val 21293055"/>
            <a:gd name="adj4" fmla="val 19766403"/>
            <a:gd name="adj5" fmla="val 6068"/>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CC56C370-2A7A-834A-8E18-886659CD7C19}">
      <dsp:nvSpPr>
        <dsp:cNvPr id="0" name=""/>
        <dsp:cNvSpPr/>
      </dsp:nvSpPr>
      <dsp:spPr>
        <a:xfrm>
          <a:off x="4435989" y="2287969"/>
          <a:ext cx="1210481" cy="121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E1DFD1"/>
              </a:solidFill>
            </a:rPr>
            <a:t>2. Take the FFT of the </a:t>
          </a:r>
          <a:r>
            <a:rPr lang="en-US" sz="1400" kern="1200" dirty="0" err="1" smtClean="0">
              <a:solidFill>
                <a:srgbClr val="E1DFD1"/>
              </a:solidFill>
            </a:rPr>
            <a:t>AudioBuffer</a:t>
          </a:r>
          <a:endParaRPr lang="en-US" sz="1400" kern="1200" dirty="0">
            <a:solidFill>
              <a:srgbClr val="E1DFD1"/>
            </a:solidFill>
          </a:endParaRPr>
        </a:p>
      </dsp:txBody>
      <dsp:txXfrm>
        <a:off x="4435989" y="2287969"/>
        <a:ext cx="1210481" cy="1210481"/>
      </dsp:txXfrm>
    </dsp:sp>
    <dsp:sp modelId="{AAA15F8B-B2B1-4140-8980-A5E0DE635779}">
      <dsp:nvSpPr>
        <dsp:cNvPr id="0" name=""/>
        <dsp:cNvSpPr/>
      </dsp:nvSpPr>
      <dsp:spPr>
        <a:xfrm>
          <a:off x="856878" y="1666"/>
          <a:ext cx="4538618" cy="4538618"/>
        </a:xfrm>
        <a:prstGeom prst="circularArrow">
          <a:avLst>
            <a:gd name="adj1" fmla="val 5201"/>
            <a:gd name="adj2" fmla="val 335959"/>
            <a:gd name="adj3" fmla="val 4014504"/>
            <a:gd name="adj4" fmla="val 2253611"/>
            <a:gd name="adj5" fmla="val 6068"/>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CB95050A-C8C7-E848-8E3F-6016B360F04F}">
      <dsp:nvSpPr>
        <dsp:cNvPr id="0" name=""/>
        <dsp:cNvSpPr/>
      </dsp:nvSpPr>
      <dsp:spPr>
        <a:xfrm>
          <a:off x="2520947" y="3679329"/>
          <a:ext cx="1210481" cy="121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E1DFD1"/>
              </a:solidFill>
            </a:rPr>
            <a:t> 3. Utilize Frequency Domain to Filter out specific frequencies</a:t>
          </a:r>
          <a:endParaRPr lang="en-US" sz="1400" kern="1200" dirty="0">
            <a:solidFill>
              <a:srgbClr val="E1DFD1"/>
            </a:solidFill>
          </a:endParaRPr>
        </a:p>
      </dsp:txBody>
      <dsp:txXfrm>
        <a:off x="2520947" y="3679329"/>
        <a:ext cx="1210481" cy="1210481"/>
      </dsp:txXfrm>
    </dsp:sp>
    <dsp:sp modelId="{7E12F349-DD3F-AB4B-AE31-32781182F07F}">
      <dsp:nvSpPr>
        <dsp:cNvPr id="0" name=""/>
        <dsp:cNvSpPr/>
      </dsp:nvSpPr>
      <dsp:spPr>
        <a:xfrm>
          <a:off x="856878" y="1666"/>
          <a:ext cx="4538618" cy="4538618"/>
        </a:xfrm>
        <a:prstGeom prst="circularArrow">
          <a:avLst>
            <a:gd name="adj1" fmla="val 5201"/>
            <a:gd name="adj2" fmla="val 335959"/>
            <a:gd name="adj3" fmla="val 8210430"/>
            <a:gd name="adj4" fmla="val 6449537"/>
            <a:gd name="adj5" fmla="val 6068"/>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0E626F66-4E09-6C41-8723-1EB3DF80E50F}">
      <dsp:nvSpPr>
        <dsp:cNvPr id="0" name=""/>
        <dsp:cNvSpPr/>
      </dsp:nvSpPr>
      <dsp:spPr>
        <a:xfrm>
          <a:off x="605904" y="2287969"/>
          <a:ext cx="1210481" cy="121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E1DFD1"/>
              </a:solidFill>
            </a:rPr>
            <a:t>4. Take the inverse FFT of processed </a:t>
          </a:r>
          <a:r>
            <a:rPr lang="en-US" sz="1400" kern="1200" dirty="0" err="1" smtClean="0">
              <a:solidFill>
                <a:srgbClr val="E1DFD1"/>
              </a:solidFill>
            </a:rPr>
            <a:t>AudioBuffer</a:t>
          </a:r>
          <a:endParaRPr lang="en-US" sz="1400" kern="1200" dirty="0">
            <a:solidFill>
              <a:srgbClr val="E1DFD1"/>
            </a:solidFill>
          </a:endParaRPr>
        </a:p>
      </dsp:txBody>
      <dsp:txXfrm>
        <a:off x="605904" y="2287969"/>
        <a:ext cx="1210481" cy="1210481"/>
      </dsp:txXfrm>
    </dsp:sp>
    <dsp:sp modelId="{98F2B9CF-5CEB-E74C-9B0B-E9982EAB8E06}">
      <dsp:nvSpPr>
        <dsp:cNvPr id="0" name=""/>
        <dsp:cNvSpPr/>
      </dsp:nvSpPr>
      <dsp:spPr>
        <a:xfrm>
          <a:off x="856878" y="1666"/>
          <a:ext cx="4538618" cy="4538618"/>
        </a:xfrm>
        <a:prstGeom prst="circularArrow">
          <a:avLst>
            <a:gd name="adj1" fmla="val 5201"/>
            <a:gd name="adj2" fmla="val 335959"/>
            <a:gd name="adj3" fmla="val 12297638"/>
            <a:gd name="adj4" fmla="val 10770986"/>
            <a:gd name="adj5" fmla="val 6068"/>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65EC5C7E-FB51-2948-83E5-C79B231DC9F0}">
      <dsp:nvSpPr>
        <dsp:cNvPr id="0" name=""/>
        <dsp:cNvSpPr/>
      </dsp:nvSpPr>
      <dsp:spPr>
        <a:xfrm>
          <a:off x="1337385" y="36702"/>
          <a:ext cx="1210481" cy="121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rgbClr val="E1DFD1"/>
              </a:solidFill>
            </a:rPr>
            <a:t>5. Place </a:t>
          </a:r>
          <a:r>
            <a:rPr lang="en-US" sz="1400" kern="1200" dirty="0" err="1" smtClean="0">
              <a:solidFill>
                <a:srgbClr val="E1DFD1"/>
              </a:solidFill>
            </a:rPr>
            <a:t>AudioBuffer</a:t>
          </a:r>
          <a:r>
            <a:rPr lang="en-US" sz="1400" kern="1200" dirty="0" smtClean="0">
              <a:solidFill>
                <a:srgbClr val="E1DFD1"/>
              </a:solidFill>
            </a:rPr>
            <a:t> back on the queue to be played</a:t>
          </a:r>
          <a:endParaRPr lang="en-US" sz="1400" kern="1200" dirty="0">
            <a:solidFill>
              <a:srgbClr val="E1DFD1"/>
            </a:solidFill>
          </a:endParaRPr>
        </a:p>
      </dsp:txBody>
      <dsp:txXfrm>
        <a:off x="1337385" y="36702"/>
        <a:ext cx="1210481" cy="1210481"/>
      </dsp:txXfrm>
    </dsp:sp>
    <dsp:sp modelId="{0819BE90-0631-8D45-B62F-92717EE95E58}">
      <dsp:nvSpPr>
        <dsp:cNvPr id="0" name=""/>
        <dsp:cNvSpPr/>
      </dsp:nvSpPr>
      <dsp:spPr>
        <a:xfrm>
          <a:off x="856878" y="1666"/>
          <a:ext cx="4538618" cy="4538618"/>
        </a:xfrm>
        <a:prstGeom prst="circularArrow">
          <a:avLst>
            <a:gd name="adj1" fmla="val 5201"/>
            <a:gd name="adj2" fmla="val 335959"/>
            <a:gd name="adj3" fmla="val 16865493"/>
            <a:gd name="adj4" fmla="val 15198548"/>
            <a:gd name="adj5" fmla="val 6068"/>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4EA1B-1E6E-4C65-AF08-80C43F3040BA}" type="datetimeFigureOut">
              <a:rPr lang="en-US" smtClean="0"/>
              <a:t>2/1/16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9DE45-5EF6-48BE-9AD5-7718A14CB719}" type="slidenum">
              <a:rPr lang="en-US" smtClean="0"/>
              <a:t>‹#›</a:t>
            </a:fld>
            <a:endParaRPr lang="en-US"/>
          </a:p>
        </p:txBody>
      </p:sp>
    </p:spTree>
    <p:extLst>
      <p:ext uri="{BB962C8B-B14F-4D97-AF65-F5344CB8AC3E}">
        <p14:creationId xmlns:p14="http://schemas.microsoft.com/office/powerpoint/2010/main" val="298431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
        <p:nvSpPr>
          <p:cNvPr id="4" name="Slide Number Placeholder 3"/>
          <p:cNvSpPr>
            <a:spLocks noGrp="1"/>
          </p:cNvSpPr>
          <p:nvPr>
            <p:ph type="sldNum" sz="quarter" idx="10"/>
          </p:nvPr>
        </p:nvSpPr>
        <p:spPr/>
        <p:txBody>
          <a:bodyPr/>
          <a:lstStyle/>
          <a:p>
            <a:fld id="{AD49DE45-5EF6-48BE-9AD5-7718A14CB719}" type="slidenum">
              <a:rPr lang="en-US" smtClean="0"/>
              <a:t>1</a:t>
            </a:fld>
            <a:endParaRPr lang="en-US"/>
          </a:p>
        </p:txBody>
      </p:sp>
    </p:spTree>
    <p:extLst>
      <p:ext uri="{BB962C8B-B14F-4D97-AF65-F5344CB8AC3E}">
        <p14:creationId xmlns:p14="http://schemas.microsoft.com/office/powerpoint/2010/main" val="312745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628309A3-7E7D-E745-B852-F69BE7EF577B}" type="slidenum">
              <a:rPr lang="en-US" smtClean="0"/>
              <a:t>11</a:t>
            </a:fld>
            <a:endParaRPr lang="en-US"/>
          </a:p>
        </p:txBody>
      </p:sp>
    </p:spTree>
    <p:extLst>
      <p:ext uri="{BB962C8B-B14F-4D97-AF65-F5344CB8AC3E}">
        <p14:creationId xmlns:p14="http://schemas.microsoft.com/office/powerpoint/2010/main" val="714232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AD49DE45-5EF6-48BE-9AD5-7718A14CB719}" type="slidenum">
              <a:rPr lang="en-US" smtClean="0"/>
              <a:t>12</a:t>
            </a:fld>
            <a:endParaRPr lang="en-US"/>
          </a:p>
        </p:txBody>
      </p:sp>
    </p:spTree>
    <p:extLst>
      <p:ext uri="{BB962C8B-B14F-4D97-AF65-F5344CB8AC3E}">
        <p14:creationId xmlns:p14="http://schemas.microsoft.com/office/powerpoint/2010/main" val="4238397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AD49DE45-5EF6-48BE-9AD5-7718A14CB719}" type="slidenum">
              <a:rPr lang="en-US" smtClean="0"/>
              <a:t>13</a:t>
            </a:fld>
            <a:endParaRPr lang="en-US"/>
          </a:p>
        </p:txBody>
      </p:sp>
    </p:spTree>
    <p:extLst>
      <p:ext uri="{BB962C8B-B14F-4D97-AF65-F5344CB8AC3E}">
        <p14:creationId xmlns:p14="http://schemas.microsoft.com/office/powerpoint/2010/main" val="3997865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is how we view both a time domain representation (waveform) and a frequency domain representation (</a:t>
            </a:r>
            <a:r>
              <a:rPr lang="en-US" sz="1200" b="0" i="0" kern="1200" dirty="0" err="1" smtClean="0">
                <a:solidFill>
                  <a:schemeClr val="tx1"/>
                </a:solidFill>
                <a:effectLst/>
                <a:latin typeface="+mn-lt"/>
                <a:ea typeface="+mn-ea"/>
                <a:cs typeface="+mn-cs"/>
              </a:rPr>
              <a:t>fft</a:t>
            </a:r>
            <a:r>
              <a:rPr lang="en-US" sz="1200" b="0" i="0" kern="1200" dirty="0" smtClean="0">
                <a:solidFill>
                  <a:schemeClr val="tx1"/>
                </a:solidFill>
                <a:effectLst/>
                <a:latin typeface="+mn-lt"/>
                <a:ea typeface="+mn-ea"/>
                <a:cs typeface="+mn-cs"/>
              </a:rPr>
              <a:t>) of a particular sound (a bell).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a:t>
            </a:r>
            <a:endParaRPr lang="en-US" dirty="0"/>
          </a:p>
        </p:txBody>
      </p:sp>
      <p:sp>
        <p:nvSpPr>
          <p:cNvPr id="4" name="Slide Number Placeholder 3"/>
          <p:cNvSpPr>
            <a:spLocks noGrp="1"/>
          </p:cNvSpPr>
          <p:nvPr>
            <p:ph type="sldNum" sz="quarter" idx="10"/>
          </p:nvPr>
        </p:nvSpPr>
        <p:spPr/>
        <p:txBody>
          <a:bodyPr/>
          <a:lstStyle/>
          <a:p>
            <a:fld id="{AD49DE45-5EF6-48BE-9AD5-7718A14CB719}" type="slidenum">
              <a:rPr lang="en-US" smtClean="0"/>
              <a:t>14</a:t>
            </a:fld>
            <a:endParaRPr lang="en-US"/>
          </a:p>
        </p:txBody>
      </p:sp>
    </p:spTree>
    <p:extLst>
      <p:ext uri="{BB962C8B-B14F-4D97-AF65-F5344CB8AC3E}">
        <p14:creationId xmlns:p14="http://schemas.microsoft.com/office/powerpoint/2010/main" val="2872746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AD49DE45-5EF6-48BE-9AD5-7718A14CB719}" type="slidenum">
              <a:rPr lang="en-US" smtClean="0"/>
              <a:t>15</a:t>
            </a:fld>
            <a:endParaRPr lang="en-US"/>
          </a:p>
        </p:txBody>
      </p:sp>
    </p:spTree>
    <p:extLst>
      <p:ext uri="{BB962C8B-B14F-4D97-AF65-F5344CB8AC3E}">
        <p14:creationId xmlns:p14="http://schemas.microsoft.com/office/powerpoint/2010/main" val="1494614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esteban</a:t>
            </a:r>
            <a:endParaRPr lang="en-US" dirty="0" smtClean="0"/>
          </a:p>
          <a:p>
            <a:endParaRPr lang="en-US" dirty="0" smtClean="0"/>
          </a:p>
          <a:p>
            <a:r>
              <a:rPr lang="en-US" dirty="0" smtClean="0"/>
              <a:t>“Graph here?”</a:t>
            </a:r>
            <a:endParaRPr lang="en-US" dirty="0"/>
          </a:p>
        </p:txBody>
      </p:sp>
      <p:sp>
        <p:nvSpPr>
          <p:cNvPr id="4" name="Slide Number Placeholder 3"/>
          <p:cNvSpPr>
            <a:spLocks noGrp="1"/>
          </p:cNvSpPr>
          <p:nvPr>
            <p:ph type="sldNum" sz="quarter" idx="10"/>
          </p:nvPr>
        </p:nvSpPr>
        <p:spPr/>
        <p:txBody>
          <a:bodyPr/>
          <a:lstStyle/>
          <a:p>
            <a:fld id="{AD49DE45-5EF6-48BE-9AD5-7718A14CB719}" type="slidenum">
              <a:rPr lang="en-US" smtClean="0"/>
              <a:t>17</a:t>
            </a:fld>
            <a:endParaRPr lang="en-US"/>
          </a:p>
        </p:txBody>
      </p:sp>
    </p:spTree>
    <p:extLst>
      <p:ext uri="{BB962C8B-B14F-4D97-AF65-F5344CB8AC3E}">
        <p14:creationId xmlns:p14="http://schemas.microsoft.com/office/powerpoint/2010/main" val="1832431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Esteban</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“UML Diagram or some kind of circular flow chart. We can put up the time it takes to complete one cycle. 1/48000 seconds”</a:t>
            </a:r>
          </a:p>
        </p:txBody>
      </p:sp>
      <p:sp>
        <p:nvSpPr>
          <p:cNvPr id="4" name="Slide Number Placeholder 3"/>
          <p:cNvSpPr>
            <a:spLocks noGrp="1"/>
          </p:cNvSpPr>
          <p:nvPr>
            <p:ph type="sldNum" sz="quarter" idx="10"/>
          </p:nvPr>
        </p:nvSpPr>
        <p:spPr/>
        <p:txBody>
          <a:bodyPr/>
          <a:lstStyle/>
          <a:p>
            <a:fld id="{AD49DE45-5EF6-48BE-9AD5-7718A14CB719}" type="slidenum">
              <a:rPr lang="en-US" smtClean="0"/>
              <a:t>18</a:t>
            </a:fld>
            <a:endParaRPr lang="en-US"/>
          </a:p>
        </p:txBody>
      </p:sp>
    </p:spTree>
    <p:extLst>
      <p:ext uri="{BB962C8B-B14F-4D97-AF65-F5344CB8AC3E}">
        <p14:creationId xmlns:p14="http://schemas.microsoft.com/office/powerpoint/2010/main" val="37278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we want to do in the future</a:t>
            </a:r>
          </a:p>
          <a:p>
            <a:endParaRPr lang="en-US" baseline="0" dirty="0" smtClean="0"/>
          </a:p>
          <a:p>
            <a:r>
              <a:rPr lang="en-US" baseline="0" dirty="0" smtClean="0"/>
              <a:t>E</a:t>
            </a:r>
            <a:endParaRPr lang="en-US" dirty="0"/>
          </a:p>
        </p:txBody>
      </p:sp>
      <p:sp>
        <p:nvSpPr>
          <p:cNvPr id="4" name="Slide Number Placeholder 3"/>
          <p:cNvSpPr>
            <a:spLocks noGrp="1"/>
          </p:cNvSpPr>
          <p:nvPr>
            <p:ph type="sldNum" sz="quarter" idx="10"/>
          </p:nvPr>
        </p:nvSpPr>
        <p:spPr/>
        <p:txBody>
          <a:bodyPr/>
          <a:lstStyle/>
          <a:p>
            <a:fld id="{AD49DE45-5EF6-48BE-9AD5-7718A14CB719}" type="slidenum">
              <a:rPr lang="en-US" smtClean="0"/>
              <a:t>19</a:t>
            </a:fld>
            <a:endParaRPr lang="en-US"/>
          </a:p>
        </p:txBody>
      </p:sp>
    </p:spTree>
    <p:extLst>
      <p:ext uri="{BB962C8B-B14F-4D97-AF65-F5344CB8AC3E}">
        <p14:creationId xmlns:p14="http://schemas.microsoft.com/office/powerpoint/2010/main" val="2438025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Esteban</a:t>
            </a:r>
          </a:p>
          <a:p>
            <a:endParaRPr lang="en-US" dirty="0" smtClean="0"/>
          </a:p>
          <a:p>
            <a:r>
              <a:rPr lang="en-US" dirty="0" smtClean="0"/>
              <a:t>E</a:t>
            </a:r>
            <a:endParaRPr lang="en-US" dirty="0"/>
          </a:p>
        </p:txBody>
      </p:sp>
      <p:sp>
        <p:nvSpPr>
          <p:cNvPr id="4" name="Slide Number Placeholder 3"/>
          <p:cNvSpPr>
            <a:spLocks noGrp="1"/>
          </p:cNvSpPr>
          <p:nvPr>
            <p:ph type="sldNum" sz="quarter" idx="10"/>
          </p:nvPr>
        </p:nvSpPr>
        <p:spPr/>
        <p:txBody>
          <a:bodyPr/>
          <a:lstStyle/>
          <a:p>
            <a:fld id="{AD49DE45-5EF6-48BE-9AD5-7718A14CB719}" type="slidenum">
              <a:rPr lang="en-US" smtClean="0"/>
              <a:t>20</a:t>
            </a:fld>
            <a:endParaRPr lang="en-US"/>
          </a:p>
        </p:txBody>
      </p:sp>
    </p:spTree>
    <p:extLst>
      <p:ext uri="{BB962C8B-B14F-4D97-AF65-F5344CB8AC3E}">
        <p14:creationId xmlns:p14="http://schemas.microsoft.com/office/powerpoint/2010/main" val="258008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Esteban</a:t>
            </a:r>
          </a:p>
          <a:p>
            <a:endParaRPr lang="en-US" dirty="0" smtClean="0"/>
          </a:p>
          <a:p>
            <a:r>
              <a:rPr lang="en-US" dirty="0" smtClean="0"/>
              <a:t>E</a:t>
            </a:r>
            <a:endParaRPr lang="en-US" dirty="0"/>
          </a:p>
        </p:txBody>
      </p:sp>
      <p:sp>
        <p:nvSpPr>
          <p:cNvPr id="4" name="Slide Number Placeholder 3"/>
          <p:cNvSpPr>
            <a:spLocks noGrp="1"/>
          </p:cNvSpPr>
          <p:nvPr>
            <p:ph type="sldNum" sz="quarter" idx="10"/>
          </p:nvPr>
        </p:nvSpPr>
        <p:spPr/>
        <p:txBody>
          <a:bodyPr/>
          <a:lstStyle/>
          <a:p>
            <a:fld id="{AD49DE45-5EF6-48BE-9AD5-7718A14CB719}" type="slidenum">
              <a:rPr lang="en-US" smtClean="0"/>
              <a:t>21</a:t>
            </a:fld>
            <a:endParaRPr lang="en-US"/>
          </a:p>
        </p:txBody>
      </p:sp>
    </p:spTree>
    <p:extLst>
      <p:ext uri="{BB962C8B-B14F-4D97-AF65-F5344CB8AC3E}">
        <p14:creationId xmlns:p14="http://schemas.microsoft.com/office/powerpoint/2010/main" val="275448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
        <p:nvSpPr>
          <p:cNvPr id="4" name="Slide Number Placeholder 3"/>
          <p:cNvSpPr>
            <a:spLocks noGrp="1"/>
          </p:cNvSpPr>
          <p:nvPr>
            <p:ph type="sldNum" sz="quarter" idx="10"/>
          </p:nvPr>
        </p:nvSpPr>
        <p:spPr/>
        <p:txBody>
          <a:bodyPr/>
          <a:lstStyle/>
          <a:p>
            <a:fld id="{628309A3-7E7D-E745-B852-F69BE7EF577B}" type="slidenum">
              <a:rPr lang="en-US" smtClean="0"/>
              <a:t>2</a:t>
            </a:fld>
            <a:endParaRPr lang="en-US"/>
          </a:p>
        </p:txBody>
      </p:sp>
    </p:spTree>
    <p:extLst>
      <p:ext uri="{BB962C8B-B14F-4D97-AF65-F5344CB8AC3E}">
        <p14:creationId xmlns:p14="http://schemas.microsoft.com/office/powerpoint/2010/main" val="2414266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fld id="{AD49DE45-5EF6-48BE-9AD5-7718A14CB719}" type="slidenum">
              <a:rPr lang="en-US" smtClean="0"/>
              <a:t>22</a:t>
            </a:fld>
            <a:endParaRPr lang="en-US"/>
          </a:p>
        </p:txBody>
      </p:sp>
    </p:spTree>
    <p:extLst>
      <p:ext uri="{BB962C8B-B14F-4D97-AF65-F5344CB8AC3E}">
        <p14:creationId xmlns:p14="http://schemas.microsoft.com/office/powerpoint/2010/main" val="263776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
        <p:nvSpPr>
          <p:cNvPr id="4" name="Slide Number Placeholder 3"/>
          <p:cNvSpPr>
            <a:spLocks noGrp="1"/>
          </p:cNvSpPr>
          <p:nvPr>
            <p:ph type="sldNum" sz="quarter" idx="10"/>
          </p:nvPr>
        </p:nvSpPr>
        <p:spPr/>
        <p:txBody>
          <a:bodyPr/>
          <a:lstStyle/>
          <a:p>
            <a:fld id="{628309A3-7E7D-E745-B852-F69BE7EF577B}" type="slidenum">
              <a:rPr lang="en-US" smtClean="0"/>
              <a:t>3</a:t>
            </a:fld>
            <a:endParaRPr lang="en-US"/>
          </a:p>
        </p:txBody>
      </p:sp>
    </p:spTree>
    <p:extLst>
      <p:ext uri="{BB962C8B-B14F-4D97-AF65-F5344CB8AC3E}">
        <p14:creationId xmlns:p14="http://schemas.microsoft.com/office/powerpoint/2010/main" val="2199201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
        <p:nvSpPr>
          <p:cNvPr id="4" name="Slide Number Placeholder 3"/>
          <p:cNvSpPr>
            <a:spLocks noGrp="1"/>
          </p:cNvSpPr>
          <p:nvPr>
            <p:ph type="sldNum" sz="quarter" idx="10"/>
          </p:nvPr>
        </p:nvSpPr>
        <p:spPr/>
        <p:txBody>
          <a:bodyPr/>
          <a:lstStyle/>
          <a:p>
            <a:fld id="{AD49DE45-5EF6-48BE-9AD5-7718A14CB719}" type="slidenum">
              <a:rPr lang="en-US" smtClean="0"/>
              <a:t>4</a:t>
            </a:fld>
            <a:endParaRPr lang="en-US"/>
          </a:p>
        </p:txBody>
      </p:sp>
    </p:spTree>
    <p:extLst>
      <p:ext uri="{BB962C8B-B14F-4D97-AF65-F5344CB8AC3E}">
        <p14:creationId xmlns:p14="http://schemas.microsoft.com/office/powerpoint/2010/main" val="2953894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
        <p:nvSpPr>
          <p:cNvPr id="4" name="Slide Number Placeholder 3"/>
          <p:cNvSpPr>
            <a:spLocks noGrp="1"/>
          </p:cNvSpPr>
          <p:nvPr>
            <p:ph type="sldNum" sz="quarter" idx="10"/>
          </p:nvPr>
        </p:nvSpPr>
        <p:spPr/>
        <p:txBody>
          <a:bodyPr/>
          <a:lstStyle/>
          <a:p>
            <a:fld id="{628309A3-7E7D-E745-B852-F69BE7EF577B}" type="slidenum">
              <a:rPr lang="en-US" smtClean="0"/>
              <a:t>5</a:t>
            </a:fld>
            <a:endParaRPr lang="en-US"/>
          </a:p>
        </p:txBody>
      </p:sp>
    </p:spTree>
    <p:extLst>
      <p:ext uri="{BB962C8B-B14F-4D97-AF65-F5344CB8AC3E}">
        <p14:creationId xmlns:p14="http://schemas.microsoft.com/office/powerpoint/2010/main" val="770163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
        <p:nvSpPr>
          <p:cNvPr id="4" name="Slide Number Placeholder 3"/>
          <p:cNvSpPr>
            <a:spLocks noGrp="1"/>
          </p:cNvSpPr>
          <p:nvPr>
            <p:ph type="sldNum" sz="quarter" idx="10"/>
          </p:nvPr>
        </p:nvSpPr>
        <p:spPr/>
        <p:txBody>
          <a:bodyPr/>
          <a:lstStyle/>
          <a:p>
            <a:fld id="{AD49DE45-5EF6-48BE-9AD5-7718A14CB719}" type="slidenum">
              <a:rPr lang="en-US" smtClean="0"/>
              <a:t>6</a:t>
            </a:fld>
            <a:endParaRPr lang="en-US"/>
          </a:p>
        </p:txBody>
      </p:sp>
    </p:spTree>
    <p:extLst>
      <p:ext uri="{BB962C8B-B14F-4D97-AF65-F5344CB8AC3E}">
        <p14:creationId xmlns:p14="http://schemas.microsoft.com/office/powerpoint/2010/main" val="2315859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a:t>
            </a:r>
          </a:p>
          <a:p>
            <a:r>
              <a:rPr lang="en-US" sz="1200" b="0" i="0" kern="1200" dirty="0" smtClean="0">
                <a:solidFill>
                  <a:schemeClr val="tx1"/>
                </a:solidFill>
                <a:effectLst/>
                <a:latin typeface="+mn-lt"/>
                <a:ea typeface="+mn-ea"/>
                <a:cs typeface="+mn-cs"/>
              </a:rPr>
              <a:t>All sounds are vibrations traveling through the air as sound waves. Sound waves are caused by the vibrations of objects and radiate outward from their source in all directions. A vibrating </a:t>
            </a:r>
            <a:r>
              <a:rPr lang="en-US" sz="1200" b="0" i="0" kern="1200" dirty="0" err="1" smtClean="0">
                <a:solidFill>
                  <a:schemeClr val="tx1"/>
                </a:solidFill>
                <a:effectLst/>
                <a:latin typeface="+mn-lt"/>
                <a:ea typeface="+mn-ea"/>
                <a:cs typeface="+mn-cs"/>
              </a:rPr>
              <a:t>object</a:t>
            </a:r>
            <a:r>
              <a:rPr lang="en-US" sz="1200" b="0" i="1" kern="1200" dirty="0" err="1" smtClean="0">
                <a:solidFill>
                  <a:schemeClr val="tx1"/>
                </a:solidFill>
                <a:effectLst/>
                <a:latin typeface="+mn-lt"/>
                <a:ea typeface="+mn-ea"/>
                <a:cs typeface="+mn-cs"/>
              </a:rPr>
              <a:t>compresses</a:t>
            </a:r>
            <a:r>
              <a:rPr lang="en-US" sz="1200" b="0" i="0" kern="1200" dirty="0" smtClean="0">
                <a:solidFill>
                  <a:schemeClr val="tx1"/>
                </a:solidFill>
                <a:effectLst/>
                <a:latin typeface="+mn-lt"/>
                <a:ea typeface="+mn-ea"/>
                <a:cs typeface="+mn-cs"/>
              </a:rPr>
              <a:t> the surrounding air molecules (squeezing them closer together) and then </a:t>
            </a:r>
            <a:r>
              <a:rPr lang="en-US" sz="1200" b="0" i="1" kern="1200" dirty="0" smtClean="0">
                <a:solidFill>
                  <a:schemeClr val="tx1"/>
                </a:solidFill>
                <a:effectLst/>
                <a:latin typeface="+mn-lt"/>
                <a:ea typeface="+mn-ea"/>
                <a:cs typeface="+mn-cs"/>
              </a:rPr>
              <a:t>rarefies</a:t>
            </a:r>
            <a:r>
              <a:rPr lang="en-US" sz="1200" b="0" i="0" kern="1200" dirty="0" smtClean="0">
                <a:solidFill>
                  <a:schemeClr val="tx1"/>
                </a:solidFill>
                <a:effectLst/>
                <a:latin typeface="+mn-lt"/>
                <a:ea typeface="+mn-ea"/>
                <a:cs typeface="+mn-cs"/>
              </a:rPr>
              <a:t> them (pulling them farther apart). Although the fluctuations in air pressure travel outward from the object, the air molecules themselves stay in the same average position. As sound travels, it reflects off objects in its path, creating further disturbances in the surrounding air. When these changes in air pressure vibrate your eardrum, nerve signals are sent to your brain and are interpreted as sound.</a:t>
            </a:r>
            <a:endParaRPr lang="en-US" dirty="0"/>
          </a:p>
        </p:txBody>
      </p:sp>
      <p:sp>
        <p:nvSpPr>
          <p:cNvPr id="4" name="Slide Number Placeholder 3"/>
          <p:cNvSpPr>
            <a:spLocks noGrp="1"/>
          </p:cNvSpPr>
          <p:nvPr>
            <p:ph type="sldNum" sz="quarter" idx="10"/>
          </p:nvPr>
        </p:nvSpPr>
        <p:spPr/>
        <p:txBody>
          <a:bodyPr/>
          <a:lstStyle/>
          <a:p>
            <a:fld id="{628309A3-7E7D-E745-B852-F69BE7EF577B}" type="slidenum">
              <a:rPr lang="en-US" smtClean="0"/>
              <a:t>7</a:t>
            </a:fld>
            <a:endParaRPr lang="en-US"/>
          </a:p>
        </p:txBody>
      </p:sp>
    </p:spTree>
    <p:extLst>
      <p:ext uri="{BB962C8B-B14F-4D97-AF65-F5344CB8AC3E}">
        <p14:creationId xmlns:p14="http://schemas.microsoft.com/office/powerpoint/2010/main" val="71423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AD49DE45-5EF6-48BE-9AD5-7718A14CB719}" type="slidenum">
              <a:rPr lang="en-US" smtClean="0"/>
              <a:t>8</a:t>
            </a:fld>
            <a:endParaRPr lang="en-US"/>
          </a:p>
        </p:txBody>
      </p:sp>
    </p:spTree>
    <p:extLst>
      <p:ext uri="{BB962C8B-B14F-4D97-AF65-F5344CB8AC3E}">
        <p14:creationId xmlns:p14="http://schemas.microsoft.com/office/powerpoint/2010/main" val="20494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9DE45-5EF6-48BE-9AD5-7718A14CB719}" type="slidenum">
              <a:rPr lang="en-US" smtClean="0"/>
              <a:t>10</a:t>
            </a:fld>
            <a:endParaRPr lang="en-US"/>
          </a:p>
        </p:txBody>
      </p:sp>
    </p:spTree>
    <p:extLst>
      <p:ext uri="{BB962C8B-B14F-4D97-AF65-F5344CB8AC3E}">
        <p14:creationId xmlns:p14="http://schemas.microsoft.com/office/powerpoint/2010/main" val="3403173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ounded Rectangle 7"/>
          <p:cNvSpPr/>
          <p:nvPr/>
        </p:nvSpPr>
        <p:spPr>
          <a:xfrm>
            <a:off x="121920" y="101600"/>
            <a:ext cx="11948160" cy="6664960"/>
          </a:xfrm>
          <a:prstGeom prst="roundRect">
            <a:avLst>
              <a:gd name="adj" fmla="val 1735"/>
            </a:avLst>
          </a:prstGeom>
          <a:solidFill>
            <a:srgbClr val="40404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9D20F2B5-0410-4CF5-ADEF-50D3959D940A}"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C15343B6-3E43-42D0-88F1-C9D70D826836}" type="slidenum">
              <a:rPr lang="en-US" smtClean="0"/>
              <a:t>‹#›</a:t>
            </a:fld>
            <a:endParaRPr lang="en-US"/>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6115059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0F2B5-0410-4CF5-ADEF-50D3959D940A}"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343B6-3E43-42D0-88F1-C9D70D826836}" type="slidenum">
              <a:rPr lang="en-US" smtClean="0"/>
              <a:t>‹#›</a:t>
            </a:fld>
            <a:endParaRPr lang="en-US"/>
          </a:p>
        </p:txBody>
      </p:sp>
    </p:spTree>
    <p:extLst>
      <p:ext uri="{BB962C8B-B14F-4D97-AF65-F5344CB8AC3E}">
        <p14:creationId xmlns:p14="http://schemas.microsoft.com/office/powerpoint/2010/main" val="3261393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20F2B5-0410-4CF5-ADEF-50D3959D940A}"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343B6-3E43-42D0-88F1-C9D70D826836}" type="slidenum">
              <a:rPr lang="en-US" smtClean="0"/>
              <a:t>‹#›</a:t>
            </a:fld>
            <a:endParaRPr lang="en-US"/>
          </a:p>
        </p:txBody>
      </p:sp>
    </p:spTree>
    <p:extLst>
      <p:ext uri="{BB962C8B-B14F-4D97-AF65-F5344CB8AC3E}">
        <p14:creationId xmlns:p14="http://schemas.microsoft.com/office/powerpoint/2010/main" val="71508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ounded Rectangle 7"/>
          <p:cNvSpPr/>
          <p:nvPr/>
        </p:nvSpPr>
        <p:spPr>
          <a:xfrm>
            <a:off x="121920" y="101600"/>
            <a:ext cx="11948160" cy="6664960"/>
          </a:xfrm>
          <a:prstGeom prst="roundRect">
            <a:avLst>
              <a:gd name="adj" fmla="val 1735"/>
            </a:avLst>
          </a:prstGeom>
          <a:solidFill>
            <a:srgbClr val="40404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9D20F2B5-0410-4CF5-ADEF-50D3959D940A}"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C15343B6-3E43-42D0-88F1-C9D70D826836}" type="slidenum">
              <a:rPr lang="en-US" smtClean="0"/>
              <a:t>‹#›</a:t>
            </a:fld>
            <a:endParaRPr lang="en-US"/>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030842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D20F2B5-0410-4CF5-ADEF-50D3959D940A}"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343B6-3E43-42D0-88F1-C9D70D826836}" type="slidenum">
              <a:rPr lang="en-US" smtClean="0"/>
              <a:t>‹#›</a:t>
            </a:fld>
            <a:endParaRPr lang="en-US"/>
          </a:p>
        </p:txBody>
      </p:sp>
    </p:spTree>
    <p:extLst>
      <p:ext uri="{BB962C8B-B14F-4D97-AF65-F5344CB8AC3E}">
        <p14:creationId xmlns:p14="http://schemas.microsoft.com/office/powerpoint/2010/main" val="404899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9D20F2B5-0410-4CF5-ADEF-50D3959D940A}" type="datetimeFigureOut">
              <a:rPr lang="en-US" smtClean="0"/>
              <a:t>2/1/16</a:t>
            </a:fld>
            <a:endParaRPr lang="en-US"/>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343B6-3E43-42D0-88F1-C9D70D826836}" type="slidenum">
              <a:rPr lang="en-US" smtClean="0"/>
              <a:t>‹#›</a:t>
            </a:fld>
            <a:endParaRPr lang="en-US"/>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41566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a:t>Click to edit Master title style</a:t>
            </a:r>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20F2B5-0410-4CF5-ADEF-50D3959D940A}" type="datetimeFigureOut">
              <a:rPr lang="en-US" smtClean="0"/>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343B6-3E43-42D0-88F1-C9D70D826836}" type="slidenum">
              <a:rPr lang="en-US" smtClean="0"/>
              <a:t>‹#›</a:t>
            </a:fld>
            <a:endParaRPr lang="en-US"/>
          </a:p>
        </p:txBody>
      </p:sp>
    </p:spTree>
    <p:extLst>
      <p:ext uri="{BB962C8B-B14F-4D97-AF65-F5344CB8AC3E}">
        <p14:creationId xmlns:p14="http://schemas.microsoft.com/office/powerpoint/2010/main" val="406534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20F2B5-0410-4CF5-ADEF-50D3959D940A}" type="datetimeFigureOut">
              <a:rPr lang="en-US" smtClean="0"/>
              <a:t>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5343B6-3E43-42D0-88F1-C9D70D826836}" type="slidenum">
              <a:rPr lang="en-US" smtClean="0"/>
              <a:t>‹#›</a:t>
            </a:fld>
            <a:endParaRPr lang="en-US"/>
          </a:p>
        </p:txBody>
      </p:sp>
    </p:spTree>
    <p:extLst>
      <p:ext uri="{BB962C8B-B14F-4D97-AF65-F5344CB8AC3E}">
        <p14:creationId xmlns:p14="http://schemas.microsoft.com/office/powerpoint/2010/main" val="2572523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20F2B5-0410-4CF5-ADEF-50D3959D940A}" type="datetimeFigureOut">
              <a:rPr lang="en-US" smtClean="0"/>
              <a:t>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5343B6-3E43-42D0-88F1-C9D70D826836}" type="slidenum">
              <a:rPr lang="en-US" smtClean="0"/>
              <a:t>‹#›</a:t>
            </a:fld>
            <a:endParaRPr lang="en-US"/>
          </a:p>
        </p:txBody>
      </p:sp>
    </p:spTree>
    <p:extLst>
      <p:ext uri="{BB962C8B-B14F-4D97-AF65-F5344CB8AC3E}">
        <p14:creationId xmlns:p14="http://schemas.microsoft.com/office/powerpoint/2010/main" val="2252492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9D20F2B5-0410-4CF5-ADEF-50D3959D940A}" type="datetimeFigureOut">
              <a:rPr lang="en-US" smtClean="0"/>
              <a:t>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5343B6-3E43-42D0-88F1-C9D70D826836}" type="slidenum">
              <a:rPr lang="en-US" smtClean="0"/>
              <a:t>‹#›</a:t>
            </a:fld>
            <a:endParaRPr lang="en-US"/>
          </a:p>
        </p:txBody>
      </p:sp>
    </p:spTree>
    <p:extLst>
      <p:ext uri="{BB962C8B-B14F-4D97-AF65-F5344CB8AC3E}">
        <p14:creationId xmlns:p14="http://schemas.microsoft.com/office/powerpoint/2010/main" val="148206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20F2B5-0410-4CF5-ADEF-50D3959D940A}" type="datetimeFigureOut">
              <a:rPr lang="en-US" smtClean="0"/>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343B6-3E43-42D0-88F1-C9D70D826836}" type="slidenum">
              <a:rPr lang="en-US" smtClean="0"/>
              <a:t>‹#›</a:t>
            </a:fld>
            <a:endParaRPr lang="en-US"/>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16109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6"/>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D20F2B5-0410-4CF5-ADEF-50D3959D940A}"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343B6-3E43-42D0-88F1-C9D70D826836}" type="slidenum">
              <a:rPr lang="en-US" smtClean="0"/>
              <a:t>‹#›</a:t>
            </a:fld>
            <a:endParaRPr lang="en-US"/>
          </a:p>
        </p:txBody>
      </p:sp>
    </p:spTree>
    <p:extLst>
      <p:ext uri="{BB962C8B-B14F-4D97-AF65-F5344CB8AC3E}">
        <p14:creationId xmlns:p14="http://schemas.microsoft.com/office/powerpoint/2010/main" val="56300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9D20F2B5-0410-4CF5-ADEF-50D3959D940A}" type="datetimeFigureOut">
              <a:rPr lang="en-US" smtClean="0"/>
              <a:t>2/1/16</a:t>
            </a:fld>
            <a:endParaRPr lang="en-US"/>
          </a:p>
        </p:txBody>
      </p:sp>
      <p:sp>
        <p:nvSpPr>
          <p:cNvPr id="7" name="Slide Number Placeholder 6"/>
          <p:cNvSpPr>
            <a:spLocks noGrp="1"/>
          </p:cNvSpPr>
          <p:nvPr>
            <p:ph type="sldNum" sz="quarter" idx="12"/>
          </p:nvPr>
        </p:nvSpPr>
        <p:spPr/>
        <p:txBody>
          <a:bodyPr/>
          <a:lstStyle/>
          <a:p>
            <a:fld id="{C15343B6-3E43-42D0-88F1-C9D70D826836}" type="slidenum">
              <a:rPr lang="en-US" smtClean="0"/>
              <a:t>‹#›</a:t>
            </a:fld>
            <a:endParaRPr lang="en-US"/>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072923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20F2B5-0410-4CF5-ADEF-50D3959D940A}"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343B6-3E43-42D0-88F1-C9D70D826836}" type="slidenum">
              <a:rPr lang="en-US" smtClean="0"/>
              <a:t>‹#›</a:t>
            </a:fld>
            <a:endParaRPr lang="en-US"/>
          </a:p>
        </p:txBody>
      </p:sp>
    </p:spTree>
    <p:extLst>
      <p:ext uri="{BB962C8B-B14F-4D97-AF65-F5344CB8AC3E}">
        <p14:creationId xmlns:p14="http://schemas.microsoft.com/office/powerpoint/2010/main" val="3497000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9398103" y="395428"/>
            <a:ext cx="1980708"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0F2B5-0410-4CF5-ADEF-50D3959D940A}"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343B6-3E43-42D0-88F1-C9D70D826836}" type="slidenum">
              <a:rPr lang="en-US" smtClean="0"/>
              <a:t>‹#›</a:t>
            </a:fld>
            <a:endParaRPr lang="en-US"/>
          </a:p>
        </p:txBody>
      </p:sp>
    </p:spTree>
    <p:extLst>
      <p:ext uri="{BB962C8B-B14F-4D97-AF65-F5344CB8AC3E}">
        <p14:creationId xmlns:p14="http://schemas.microsoft.com/office/powerpoint/2010/main" val="93388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9D20F2B5-0410-4CF5-ADEF-50D3959D940A}" type="datetimeFigureOut">
              <a:rPr lang="en-US" smtClean="0"/>
              <a:t>2/1/16</a:t>
            </a:fld>
            <a:endParaRPr lang="en-US"/>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343B6-3E43-42D0-88F1-C9D70D826836}" type="slidenum">
              <a:rPr lang="en-US" smtClean="0"/>
              <a:t>‹#›</a:t>
            </a:fld>
            <a:endParaRPr lang="en-US"/>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4610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20F2B5-0410-4CF5-ADEF-50D3959D940A}" type="datetimeFigureOut">
              <a:rPr lang="en-US" smtClean="0"/>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343B6-3E43-42D0-88F1-C9D70D826836}" type="slidenum">
              <a:rPr lang="en-US" smtClean="0"/>
              <a:t>‹#›</a:t>
            </a:fld>
            <a:endParaRPr lang="en-US"/>
          </a:p>
        </p:txBody>
      </p:sp>
    </p:spTree>
    <p:extLst>
      <p:ext uri="{BB962C8B-B14F-4D97-AF65-F5344CB8AC3E}">
        <p14:creationId xmlns:p14="http://schemas.microsoft.com/office/powerpoint/2010/main" val="297910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20F2B5-0410-4CF5-ADEF-50D3959D940A}" type="datetimeFigureOut">
              <a:rPr lang="en-US" smtClean="0"/>
              <a:t>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5343B6-3E43-42D0-88F1-C9D70D826836}" type="slidenum">
              <a:rPr lang="en-US" smtClean="0"/>
              <a:t>‹#›</a:t>
            </a:fld>
            <a:endParaRPr lang="en-US"/>
          </a:p>
        </p:txBody>
      </p:sp>
    </p:spTree>
    <p:extLst>
      <p:ext uri="{BB962C8B-B14F-4D97-AF65-F5344CB8AC3E}">
        <p14:creationId xmlns:p14="http://schemas.microsoft.com/office/powerpoint/2010/main" val="136884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20F2B5-0410-4CF5-ADEF-50D3959D940A}" type="datetimeFigureOut">
              <a:rPr lang="en-US" smtClean="0"/>
              <a:t>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5343B6-3E43-42D0-88F1-C9D70D826836}" type="slidenum">
              <a:rPr lang="en-US" smtClean="0"/>
              <a:t>‹#›</a:t>
            </a:fld>
            <a:endParaRPr lang="en-US"/>
          </a:p>
        </p:txBody>
      </p:sp>
    </p:spTree>
    <p:extLst>
      <p:ext uri="{BB962C8B-B14F-4D97-AF65-F5344CB8AC3E}">
        <p14:creationId xmlns:p14="http://schemas.microsoft.com/office/powerpoint/2010/main" val="31759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9D20F2B5-0410-4CF5-ADEF-50D3959D940A}" type="datetimeFigureOut">
              <a:rPr lang="en-US" smtClean="0"/>
              <a:t>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5343B6-3E43-42D0-88F1-C9D70D826836}" type="slidenum">
              <a:rPr lang="en-US" smtClean="0"/>
              <a:t>‹#›</a:t>
            </a:fld>
            <a:endParaRPr lang="en-US"/>
          </a:p>
        </p:txBody>
      </p:sp>
    </p:spTree>
    <p:extLst>
      <p:ext uri="{BB962C8B-B14F-4D97-AF65-F5344CB8AC3E}">
        <p14:creationId xmlns:p14="http://schemas.microsoft.com/office/powerpoint/2010/main" val="169373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20F2B5-0410-4CF5-ADEF-50D3959D940A}" type="datetimeFigureOut">
              <a:rPr lang="en-US" smtClean="0"/>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343B6-3E43-42D0-88F1-C9D70D826836}" type="slidenum">
              <a:rPr lang="en-US" smtClean="0"/>
              <a:t>‹#›</a:t>
            </a:fld>
            <a:endParaRPr lang="en-US"/>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6679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D20F2B5-0410-4CF5-ADEF-50D3959D940A}" type="datetimeFigureOut">
              <a:rPr lang="en-US" smtClean="0"/>
              <a:t>2/1/16</a:t>
            </a:fld>
            <a:endParaRPr lang="en-US"/>
          </a:p>
        </p:txBody>
      </p:sp>
      <p:sp>
        <p:nvSpPr>
          <p:cNvPr id="7" name="Slide Number Placeholder 6"/>
          <p:cNvSpPr>
            <a:spLocks noGrp="1"/>
          </p:cNvSpPr>
          <p:nvPr>
            <p:ph type="sldNum" sz="quarter" idx="12"/>
          </p:nvPr>
        </p:nvSpPr>
        <p:spPr/>
        <p:txBody>
          <a:bodyPr/>
          <a:lstStyle/>
          <a:p>
            <a:fld id="{C15343B6-3E43-42D0-88F1-C9D70D826836}" type="slidenum">
              <a:rPr lang="en-US" smtClean="0"/>
              <a:t>‹#›</a:t>
            </a:fld>
            <a:endParaRPr lang="en-US"/>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77689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ounded Rectangle 6"/>
          <p:cNvSpPr/>
          <p:nvPr/>
        </p:nvSpPr>
        <p:spPr>
          <a:xfrm>
            <a:off x="121920" y="101600"/>
            <a:ext cx="11948160" cy="6664960"/>
          </a:xfrm>
          <a:prstGeom prst="roundRect">
            <a:avLst>
              <a:gd name="adj" fmla="val 1735"/>
            </a:avLst>
          </a:prstGeom>
          <a:solidFill>
            <a:schemeClr val="tx1">
              <a:lumMod val="75000"/>
              <a:lumOff val="2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9D20F2B5-0410-4CF5-ADEF-50D3959D940A}" type="datetimeFigureOut">
              <a:rPr lang="en-US" smtClean="0"/>
              <a:t>2/1/16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C15343B6-3E43-42D0-88F1-C9D70D826836}" type="slidenum">
              <a:rPr lang="en-US" smtClean="0"/>
              <a:t>‹#›</a:t>
            </a:fld>
            <a:endParaRPr lang="en-US"/>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06230709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ounded Rectangle 6"/>
          <p:cNvSpPr/>
          <p:nvPr/>
        </p:nvSpPr>
        <p:spPr>
          <a:xfrm>
            <a:off x="121920" y="101600"/>
            <a:ext cx="11948160" cy="6664960"/>
          </a:xfrm>
          <a:prstGeom prst="roundRect">
            <a:avLst>
              <a:gd name="adj" fmla="val 1735"/>
            </a:avLst>
          </a:prstGeom>
          <a:solidFill>
            <a:schemeClr val="tx1">
              <a:lumMod val="75000"/>
              <a:lumOff val="2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9D20F2B5-0410-4CF5-ADEF-50D3959D940A}" type="datetimeFigureOut">
              <a:rPr lang="en-US" smtClean="0"/>
              <a:t>2/1/16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C15343B6-3E43-42D0-88F1-C9D70D826836}" type="slidenum">
              <a:rPr lang="en-US" smtClean="0"/>
              <a:t>‹#›</a:t>
            </a:fld>
            <a:endParaRPr lang="en-US"/>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0312017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err="1" smtClean="0"/>
              <a:t>Duy</a:t>
            </a:r>
            <a:r>
              <a:rPr lang="en-US" dirty="0" smtClean="0"/>
              <a:t> dang, Robert kern, </a:t>
            </a:r>
            <a:r>
              <a:rPr lang="en-US" dirty="0" err="1" smtClean="0"/>
              <a:t>esteban</a:t>
            </a:r>
            <a:r>
              <a:rPr lang="en-US" dirty="0" smtClean="0"/>
              <a:t> </a:t>
            </a:r>
            <a:r>
              <a:rPr lang="en-US" dirty="0" err="1" smtClean="0"/>
              <a:t>kleckner</a:t>
            </a:r>
            <a:endParaRPr lang="en-US" dirty="0"/>
          </a:p>
        </p:txBody>
      </p:sp>
      <p:sp>
        <p:nvSpPr>
          <p:cNvPr id="2" name="Title 1" hidden="1"/>
          <p:cNvSpPr>
            <a:spLocks noGrp="1"/>
          </p:cNvSpPr>
          <p:nvPr>
            <p:ph type="ctrTitle"/>
          </p:nvPr>
        </p:nvSpPr>
        <p:spPr/>
        <p:txBody>
          <a:bodyPr/>
          <a:lstStyle/>
          <a:p>
            <a:r>
              <a:rPr lang="en-US" smtClean="0"/>
              <a:t>Ribbit</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0751" y="3159889"/>
            <a:ext cx="7650244" cy="1384884"/>
          </a:xfrm>
          <a:prstGeom prst="rect">
            <a:avLst/>
          </a:prstGeom>
        </p:spPr>
      </p:pic>
    </p:spTree>
    <p:extLst>
      <p:ext uri="{BB962C8B-B14F-4D97-AF65-F5344CB8AC3E}">
        <p14:creationId xmlns:p14="http://schemas.microsoft.com/office/powerpoint/2010/main" val="38643917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Fundamental and harmonic components</a:t>
            </a:r>
            <a:endParaRPr lang="en-US" dirty="0"/>
          </a:p>
        </p:txBody>
      </p:sp>
      <p:pic>
        <p:nvPicPr>
          <p:cNvPr id="3074" name="Picture 2" descr="http://newt.phys.unsw.edu.au/jw/graphics/clarinetharmonic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418" y="2351318"/>
            <a:ext cx="9408389" cy="383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377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 Sound wave represented in </a:t>
            </a:r>
            <a:br>
              <a:rPr lang="en-US" dirty="0" smtClean="0"/>
            </a:br>
            <a:r>
              <a:rPr lang="en-US" dirty="0" smtClean="0"/>
              <a:t>Fundamental </a:t>
            </a:r>
            <a:r>
              <a:rPr lang="en-US" dirty="0"/>
              <a:t>and harmonic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412" y="1805751"/>
            <a:ext cx="9565420" cy="478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5628" y="6064423"/>
            <a:ext cx="1805031" cy="369332"/>
          </a:xfrm>
          <a:prstGeom prst="rect">
            <a:avLst/>
          </a:prstGeom>
          <a:noFill/>
        </p:spPr>
        <p:txBody>
          <a:bodyPr wrap="square" rtlCol="0">
            <a:spAutoFit/>
          </a:bodyPr>
          <a:lstStyle/>
          <a:p>
            <a:pPr algn="ctr"/>
            <a:r>
              <a:rPr lang="en-US" b="1" dirty="0">
                <a:solidFill>
                  <a:srgbClr val="00B0F0"/>
                </a:solidFill>
              </a:rPr>
              <a:t>F</a:t>
            </a:r>
            <a:r>
              <a:rPr lang="en-US" b="1" dirty="0" smtClean="0">
                <a:solidFill>
                  <a:srgbClr val="00B0F0"/>
                </a:solidFill>
              </a:rPr>
              <a:t>undamental</a:t>
            </a:r>
            <a:endParaRPr lang="en-US" b="1" dirty="0">
              <a:solidFill>
                <a:srgbClr val="00B0F0"/>
              </a:solidFill>
            </a:endParaRPr>
          </a:p>
        </p:txBody>
      </p:sp>
      <p:sp>
        <p:nvSpPr>
          <p:cNvPr id="14" name="TextBox 13"/>
          <p:cNvSpPr txBox="1"/>
          <p:nvPr/>
        </p:nvSpPr>
        <p:spPr>
          <a:xfrm>
            <a:off x="237503" y="4370307"/>
            <a:ext cx="1805031" cy="369332"/>
          </a:xfrm>
          <a:prstGeom prst="rect">
            <a:avLst/>
          </a:prstGeom>
          <a:noFill/>
        </p:spPr>
        <p:txBody>
          <a:bodyPr wrap="square" rtlCol="0">
            <a:spAutoFit/>
          </a:bodyPr>
          <a:lstStyle/>
          <a:p>
            <a:pPr algn="ctr"/>
            <a:r>
              <a:rPr lang="en-US" b="1" dirty="0" smtClean="0">
                <a:solidFill>
                  <a:srgbClr val="FF0000"/>
                </a:solidFill>
              </a:rPr>
              <a:t>Harmonics</a:t>
            </a:r>
            <a:endParaRPr lang="en-US" b="1" dirty="0">
              <a:solidFill>
                <a:srgbClr val="FF0000"/>
              </a:solidFill>
            </a:endParaRPr>
          </a:p>
        </p:txBody>
      </p:sp>
      <p:sp>
        <p:nvSpPr>
          <p:cNvPr id="15" name="TextBox 14"/>
          <p:cNvSpPr txBox="1"/>
          <p:nvPr/>
        </p:nvSpPr>
        <p:spPr>
          <a:xfrm>
            <a:off x="225615" y="2559226"/>
            <a:ext cx="1805031" cy="369332"/>
          </a:xfrm>
          <a:prstGeom prst="rect">
            <a:avLst/>
          </a:prstGeom>
          <a:noFill/>
        </p:spPr>
        <p:txBody>
          <a:bodyPr wrap="square" rtlCol="0">
            <a:spAutoFit/>
          </a:bodyPr>
          <a:lstStyle/>
          <a:p>
            <a:pPr algn="ctr"/>
            <a:r>
              <a:rPr lang="en-US" b="1" dirty="0" smtClean="0"/>
              <a:t>Sound wave</a:t>
            </a:r>
            <a:endParaRPr lang="en-US" b="1" dirty="0"/>
          </a:p>
        </p:txBody>
      </p:sp>
    </p:spTree>
    <p:extLst>
      <p:ext uri="{BB962C8B-B14F-4D97-AF65-F5344CB8AC3E}">
        <p14:creationId xmlns:p14="http://schemas.microsoft.com/office/powerpoint/2010/main" val="29803457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cannot hear (understand) sound?</a:t>
            </a:r>
            <a:br>
              <a:rPr lang="en-US" dirty="0" smtClean="0"/>
            </a:br>
            <a:r>
              <a:rPr lang="en-US" dirty="0" smtClean="0"/>
              <a:t>“Asa vs. </a:t>
            </a:r>
            <a:r>
              <a:rPr lang="en-US" dirty="0" err="1" smtClean="0"/>
              <a:t>asha</a:t>
            </a:r>
            <a:r>
              <a:rPr lang="en-US" dirty="0" smtClean="0"/>
              <a:t>”</a:t>
            </a:r>
            <a:endParaRPr lang="en-US" dirty="0"/>
          </a:p>
        </p:txBody>
      </p:sp>
      <p:pic>
        <p:nvPicPr>
          <p:cNvPr id="2050" name="Picture 2" descr="C:\Users\Liran Ma\Dropbox\Hearig_Aids\Sound_Waves\a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62" y="1933708"/>
            <a:ext cx="6127260" cy="30233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iran Ma\Dropbox\Hearig_Aids\Sound_Waves\ash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691" y="1933708"/>
            <a:ext cx="4726380" cy="302625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935678" y="1900058"/>
            <a:ext cx="1828800" cy="783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66362" y="1923808"/>
            <a:ext cx="1828800" cy="783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633350" y="5320142"/>
            <a:ext cx="10972800" cy="997527"/>
          </a:xfrm>
        </p:spPr>
        <p:txBody>
          <a:bodyPr>
            <a:normAutofit/>
          </a:bodyPr>
          <a:lstStyle/>
          <a:p>
            <a:pPr marL="114300" indent="0" algn="ctr">
              <a:buNone/>
            </a:pPr>
            <a:r>
              <a:rPr lang="en-US" dirty="0" smtClean="0">
                <a:solidFill>
                  <a:srgbClr val="E1DFD1"/>
                </a:solidFill>
              </a:rPr>
              <a:t>The main task of our App is to amplify the harmonics (in the red circles) of the sound to a desired level</a:t>
            </a:r>
          </a:p>
        </p:txBody>
      </p:sp>
      <p:sp>
        <p:nvSpPr>
          <p:cNvPr id="3" name="TextBox 2"/>
          <p:cNvSpPr txBox="1"/>
          <p:nvPr/>
        </p:nvSpPr>
        <p:spPr>
          <a:xfrm>
            <a:off x="2839254" y="4939347"/>
            <a:ext cx="702799" cy="369332"/>
          </a:xfrm>
          <a:prstGeom prst="rect">
            <a:avLst/>
          </a:prstGeom>
          <a:noFill/>
        </p:spPr>
        <p:txBody>
          <a:bodyPr wrap="none" rtlCol="0">
            <a:spAutoFit/>
          </a:bodyPr>
          <a:lstStyle/>
          <a:p>
            <a:r>
              <a:rPr lang="en-US" dirty="0" smtClean="0">
                <a:solidFill>
                  <a:srgbClr val="E1DFD1"/>
                </a:solidFill>
              </a:rPr>
              <a:t>Time</a:t>
            </a:r>
            <a:endParaRPr lang="en-US" dirty="0">
              <a:solidFill>
                <a:srgbClr val="E1DFD1"/>
              </a:solidFill>
            </a:endParaRPr>
          </a:p>
        </p:txBody>
      </p:sp>
      <p:sp>
        <p:nvSpPr>
          <p:cNvPr id="9" name="TextBox 8"/>
          <p:cNvSpPr txBox="1"/>
          <p:nvPr/>
        </p:nvSpPr>
        <p:spPr>
          <a:xfrm>
            <a:off x="8932716" y="4939109"/>
            <a:ext cx="702799" cy="369332"/>
          </a:xfrm>
          <a:prstGeom prst="rect">
            <a:avLst/>
          </a:prstGeom>
          <a:noFill/>
        </p:spPr>
        <p:txBody>
          <a:bodyPr wrap="none" rtlCol="0">
            <a:spAutoFit/>
          </a:bodyPr>
          <a:lstStyle/>
          <a:p>
            <a:r>
              <a:rPr lang="en-US" dirty="0" smtClean="0">
                <a:solidFill>
                  <a:srgbClr val="E1DFD1"/>
                </a:solidFill>
              </a:rPr>
              <a:t>Time</a:t>
            </a:r>
            <a:endParaRPr lang="en-US" dirty="0">
              <a:solidFill>
                <a:srgbClr val="E1DFD1"/>
              </a:solidFill>
            </a:endParaRPr>
          </a:p>
        </p:txBody>
      </p:sp>
      <p:sp>
        <p:nvSpPr>
          <p:cNvPr id="10" name="TextBox 9"/>
          <p:cNvSpPr txBox="1"/>
          <p:nvPr/>
        </p:nvSpPr>
        <p:spPr>
          <a:xfrm rot="5400000">
            <a:off x="-54954" y="3254228"/>
            <a:ext cx="735823" cy="369332"/>
          </a:xfrm>
          <a:prstGeom prst="rect">
            <a:avLst/>
          </a:prstGeom>
          <a:noFill/>
        </p:spPr>
        <p:txBody>
          <a:bodyPr wrap="none" rtlCol="0">
            <a:spAutoFit/>
          </a:bodyPr>
          <a:lstStyle/>
          <a:p>
            <a:r>
              <a:rPr lang="en-US" dirty="0" smtClean="0">
                <a:solidFill>
                  <a:srgbClr val="E1DFD1"/>
                </a:solidFill>
              </a:rPr>
              <a:t>Pitch</a:t>
            </a:r>
          </a:p>
        </p:txBody>
      </p:sp>
      <p:sp>
        <p:nvSpPr>
          <p:cNvPr id="11" name="TextBox 10"/>
          <p:cNvSpPr txBox="1"/>
          <p:nvPr/>
        </p:nvSpPr>
        <p:spPr>
          <a:xfrm rot="5400000">
            <a:off x="6465922" y="3199043"/>
            <a:ext cx="735823" cy="369332"/>
          </a:xfrm>
          <a:prstGeom prst="rect">
            <a:avLst/>
          </a:prstGeom>
          <a:noFill/>
        </p:spPr>
        <p:txBody>
          <a:bodyPr wrap="none" rtlCol="0">
            <a:spAutoFit/>
          </a:bodyPr>
          <a:lstStyle/>
          <a:p>
            <a:r>
              <a:rPr lang="en-US" dirty="0" smtClean="0">
                <a:solidFill>
                  <a:srgbClr val="E1DFD1"/>
                </a:solidFill>
              </a:rPr>
              <a:t>Pitch</a:t>
            </a:r>
          </a:p>
        </p:txBody>
      </p:sp>
    </p:spTree>
    <p:extLst>
      <p:ext uri="{BB962C8B-B14F-4D97-AF65-F5344CB8AC3E}">
        <p14:creationId xmlns:p14="http://schemas.microsoft.com/office/powerpoint/2010/main" val="1972540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need to </a:t>
            </a:r>
            <a:r>
              <a:rPr lang="en-US" sz="3600" dirty="0"/>
              <a:t>amplify </a:t>
            </a:r>
            <a:r>
              <a:rPr lang="en-US" sz="3600" dirty="0" smtClean="0"/>
              <a:t>sound </a:t>
            </a:r>
            <a:r>
              <a:rPr lang="en-US" sz="3600" dirty="0"/>
              <a:t>according to </a:t>
            </a:r>
            <a:r>
              <a:rPr lang="en-US" sz="3600" dirty="0" smtClean="0"/>
              <a:t>the frequency</a:t>
            </a:r>
            <a:endParaRPr lang="en-US" sz="3600" dirty="0"/>
          </a:p>
        </p:txBody>
      </p:sp>
      <p:sp>
        <p:nvSpPr>
          <p:cNvPr id="3" name="Content Placeholder 2"/>
          <p:cNvSpPr>
            <a:spLocks noGrp="1"/>
          </p:cNvSpPr>
          <p:nvPr>
            <p:ph idx="1"/>
          </p:nvPr>
        </p:nvSpPr>
        <p:spPr>
          <a:xfrm>
            <a:off x="609600" y="3123211"/>
            <a:ext cx="10972800" cy="1021278"/>
          </a:xfrm>
        </p:spPr>
        <p:txBody>
          <a:bodyPr>
            <a:normAutofit fontScale="85000" lnSpcReduction="20000"/>
          </a:bodyPr>
          <a:lstStyle/>
          <a:p>
            <a:pPr marL="114300" indent="0" algn="ctr">
              <a:buNone/>
            </a:pPr>
            <a:r>
              <a:rPr lang="en-US" sz="4200" b="1" dirty="0">
                <a:solidFill>
                  <a:srgbClr val="E1DFD1"/>
                </a:solidFill>
              </a:rPr>
              <a:t>How </a:t>
            </a:r>
            <a:r>
              <a:rPr lang="en-US" sz="4200" b="1" dirty="0" smtClean="0">
                <a:solidFill>
                  <a:srgbClr val="E1DFD1"/>
                </a:solidFill>
              </a:rPr>
              <a:t>to convert sound waves to the frequency domain?</a:t>
            </a:r>
            <a:endParaRPr lang="en-US" sz="4200" b="1" dirty="0">
              <a:solidFill>
                <a:srgbClr val="E1DFD1"/>
              </a:solidFill>
            </a:endParaRPr>
          </a:p>
        </p:txBody>
      </p:sp>
    </p:spTree>
    <p:extLst>
      <p:ext uri="{BB962C8B-B14F-4D97-AF65-F5344CB8AC3E}">
        <p14:creationId xmlns:p14="http://schemas.microsoft.com/office/powerpoint/2010/main" val="20922770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a:t>
            </a:r>
            <a:r>
              <a:rPr lang="en-US" dirty="0" smtClean="0"/>
              <a:t>Transform: domain converter</a:t>
            </a:r>
            <a:endParaRPr lang="en-US" dirty="0"/>
          </a:p>
        </p:txBody>
      </p:sp>
      <p:pic>
        <p:nvPicPr>
          <p:cNvPr id="4098" name="Picture 2" descr="https://ccrma.stanford.edu/CCRMA/Courses/220a:1998/Lectures/2/Slides/_06a_Spectr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500" y="1772393"/>
            <a:ext cx="8323407" cy="484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6659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Fourier Transform (</a:t>
            </a:r>
            <a:r>
              <a:rPr lang="en-US" dirty="0" err="1" smtClean="0"/>
              <a:t>fft</a:t>
            </a:r>
            <a:r>
              <a:rPr lang="en-US" dirty="0" smtClean="0"/>
              <a:t>)</a:t>
            </a:r>
            <a:endParaRPr lang="en-US" dirty="0"/>
          </a:p>
        </p:txBody>
      </p:sp>
      <p:sp>
        <p:nvSpPr>
          <p:cNvPr id="3" name="Content Placeholder 2"/>
          <p:cNvSpPr>
            <a:spLocks noGrp="1"/>
          </p:cNvSpPr>
          <p:nvPr>
            <p:ph sz="half" idx="1"/>
          </p:nvPr>
        </p:nvSpPr>
        <p:spPr>
          <a:xfrm>
            <a:off x="568171" y="1719071"/>
            <a:ext cx="10915268" cy="4407408"/>
          </a:xfrm>
        </p:spPr>
        <p:txBody>
          <a:bodyPr>
            <a:normAutofit/>
          </a:bodyPr>
          <a:lstStyle/>
          <a:p>
            <a:pPr>
              <a:buClr>
                <a:schemeClr val="bg1"/>
              </a:buClr>
            </a:pPr>
            <a:r>
              <a:rPr lang="en-US" dirty="0">
                <a:solidFill>
                  <a:srgbClr val="E1DFD1"/>
                </a:solidFill>
              </a:rPr>
              <a:t>An FFT is an implementation of a Discrete Fourier </a:t>
            </a:r>
            <a:r>
              <a:rPr lang="en-US" dirty="0" smtClean="0">
                <a:solidFill>
                  <a:srgbClr val="E1DFD1"/>
                </a:solidFill>
              </a:rPr>
              <a:t>Transform</a:t>
            </a:r>
            <a:endParaRPr lang="en-US" dirty="0">
              <a:solidFill>
                <a:srgbClr val="E1DFD1"/>
              </a:solidFill>
            </a:endParaRPr>
          </a:p>
          <a:p>
            <a:pPr lvl="1"/>
            <a:r>
              <a:rPr lang="en-US" dirty="0">
                <a:solidFill>
                  <a:srgbClr val="E1DFD1"/>
                </a:solidFill>
              </a:rPr>
              <a:t>It works on a range of </a:t>
            </a:r>
            <a:r>
              <a:rPr lang="en-US" dirty="0" smtClean="0">
                <a:solidFill>
                  <a:srgbClr val="E1DFD1"/>
                </a:solidFill>
              </a:rPr>
              <a:t>data</a:t>
            </a:r>
          </a:p>
          <a:p>
            <a:pPr lvl="2"/>
            <a:endParaRPr lang="en-US" dirty="0" smtClean="0">
              <a:solidFill>
                <a:srgbClr val="E1DFD1"/>
              </a:solidFill>
            </a:endParaRPr>
          </a:p>
          <a:p>
            <a:pPr>
              <a:buClr>
                <a:schemeClr val="bg1"/>
              </a:buClr>
            </a:pPr>
            <a:r>
              <a:rPr lang="en-US" dirty="0" smtClean="0">
                <a:solidFill>
                  <a:srgbClr val="E1DFD1"/>
                </a:solidFill>
              </a:rPr>
              <a:t>An </a:t>
            </a:r>
            <a:r>
              <a:rPr lang="en-US" dirty="0">
                <a:solidFill>
                  <a:srgbClr val="E1DFD1"/>
                </a:solidFill>
              </a:rPr>
              <a:t>FFT reads input from the Time </a:t>
            </a:r>
            <a:r>
              <a:rPr lang="en-US" dirty="0" smtClean="0">
                <a:solidFill>
                  <a:srgbClr val="E1DFD1"/>
                </a:solidFill>
              </a:rPr>
              <a:t>Domain </a:t>
            </a:r>
            <a:r>
              <a:rPr lang="en-US" dirty="0">
                <a:solidFill>
                  <a:srgbClr val="E1DFD1"/>
                </a:solidFill>
              </a:rPr>
              <a:t>and writes output in the Frequency </a:t>
            </a:r>
            <a:r>
              <a:rPr lang="en-US" dirty="0" smtClean="0">
                <a:solidFill>
                  <a:srgbClr val="E1DFD1"/>
                </a:solidFill>
              </a:rPr>
              <a:t>Domain</a:t>
            </a:r>
          </a:p>
          <a:p>
            <a:pPr lvl="1"/>
            <a:r>
              <a:rPr lang="en-US" dirty="0" smtClean="0">
                <a:solidFill>
                  <a:srgbClr val="E1DFD1"/>
                </a:solidFill>
              </a:rPr>
              <a:t>It </a:t>
            </a:r>
            <a:r>
              <a:rPr lang="en-US" dirty="0">
                <a:solidFill>
                  <a:srgbClr val="E1DFD1"/>
                </a:solidFill>
              </a:rPr>
              <a:t>works on a range of </a:t>
            </a:r>
            <a:r>
              <a:rPr lang="en-US" dirty="0" smtClean="0">
                <a:solidFill>
                  <a:srgbClr val="E1DFD1"/>
                </a:solidFill>
              </a:rPr>
              <a:t>data</a:t>
            </a:r>
            <a:endParaRPr lang="en-US" dirty="0">
              <a:solidFill>
                <a:srgbClr val="E1DFD1"/>
              </a:solidFill>
            </a:endParaRPr>
          </a:p>
          <a:p>
            <a:pPr lvl="1"/>
            <a:endParaRPr lang="en-US" dirty="0" smtClean="0">
              <a:solidFill>
                <a:srgbClr val="E1DFD1"/>
              </a:solidFill>
            </a:endParaRPr>
          </a:p>
          <a:p>
            <a:pPr>
              <a:buClr>
                <a:schemeClr val="bg1"/>
              </a:buClr>
            </a:pPr>
            <a:endParaRPr lang="en-US" dirty="0">
              <a:solidFill>
                <a:srgbClr val="E1DFD1"/>
              </a:solidFill>
            </a:endParaRPr>
          </a:p>
        </p:txBody>
      </p:sp>
      <p:sp>
        <p:nvSpPr>
          <p:cNvPr id="5" name="TextBox 4"/>
          <p:cNvSpPr txBox="1"/>
          <p:nvPr/>
        </p:nvSpPr>
        <p:spPr>
          <a:xfrm>
            <a:off x="170244" y="6397750"/>
            <a:ext cx="8499194" cy="230832"/>
          </a:xfrm>
          <a:prstGeom prst="rect">
            <a:avLst/>
          </a:prstGeom>
          <a:noFill/>
        </p:spPr>
        <p:txBody>
          <a:bodyPr wrap="square" rtlCol="0">
            <a:spAutoFit/>
          </a:bodyPr>
          <a:lstStyle/>
          <a:p>
            <a:r>
              <a:rPr lang="en-US" sz="900" dirty="0"/>
              <a:t>https://developer.apple.com/library/prerelease/mac/documentation/Accelerate/Reference/vDSPRef/index.html#//apple_ref/c/func/vDSP_fft_zrip</a:t>
            </a:r>
          </a:p>
        </p:txBody>
      </p:sp>
    </p:spTree>
    <p:extLst>
      <p:ext uri="{BB962C8B-B14F-4D97-AF65-F5344CB8AC3E}">
        <p14:creationId xmlns:p14="http://schemas.microsoft.com/office/powerpoint/2010/main" val="34285776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next after FFT?</a:t>
            </a:r>
            <a:endParaRPr lang="en-US" dirty="0"/>
          </a:p>
        </p:txBody>
      </p:sp>
      <p:sp>
        <p:nvSpPr>
          <p:cNvPr id="3" name="Content Placeholder 2"/>
          <p:cNvSpPr>
            <a:spLocks noGrp="1"/>
          </p:cNvSpPr>
          <p:nvPr>
            <p:ph idx="1"/>
          </p:nvPr>
        </p:nvSpPr>
        <p:spPr>
          <a:xfrm>
            <a:off x="609600" y="2695698"/>
            <a:ext cx="10972800" cy="2018805"/>
          </a:xfrm>
        </p:spPr>
        <p:txBody>
          <a:bodyPr>
            <a:normAutofit/>
          </a:bodyPr>
          <a:lstStyle/>
          <a:p>
            <a:pPr marL="114300" indent="0" algn="ctr">
              <a:buNone/>
            </a:pPr>
            <a:r>
              <a:rPr lang="en-US" sz="4200" b="1" dirty="0" smtClean="0">
                <a:solidFill>
                  <a:srgbClr val="E1DFD1"/>
                </a:solidFill>
              </a:rPr>
              <a:t>Now, we are in the frequency domain.</a:t>
            </a:r>
          </a:p>
          <a:p>
            <a:pPr marL="114300" indent="0" algn="ctr">
              <a:buNone/>
            </a:pPr>
            <a:r>
              <a:rPr lang="en-US" sz="4200" b="1" dirty="0" smtClean="0">
                <a:solidFill>
                  <a:srgbClr val="E1DFD1"/>
                </a:solidFill>
              </a:rPr>
              <a:t>What is next?</a:t>
            </a:r>
            <a:endParaRPr lang="en-US" sz="4200" b="1" dirty="0">
              <a:solidFill>
                <a:srgbClr val="E1DFD1"/>
              </a:solidFill>
            </a:endParaRPr>
          </a:p>
        </p:txBody>
      </p:sp>
    </p:spTree>
    <p:extLst>
      <p:ext uri="{BB962C8B-B14F-4D97-AF65-F5344CB8AC3E}">
        <p14:creationId xmlns:p14="http://schemas.microsoft.com/office/powerpoint/2010/main" val="3588969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certain frequencies</a:t>
            </a:r>
            <a:endParaRPr lang="en-US" dirty="0"/>
          </a:p>
        </p:txBody>
      </p:sp>
      <p:sp>
        <p:nvSpPr>
          <p:cNvPr id="3" name="Content Placeholder 2"/>
          <p:cNvSpPr>
            <a:spLocks noGrp="1"/>
          </p:cNvSpPr>
          <p:nvPr>
            <p:ph sz="half" idx="1"/>
          </p:nvPr>
        </p:nvSpPr>
        <p:spPr>
          <a:xfrm>
            <a:off x="568170" y="1719071"/>
            <a:ext cx="11014229" cy="4407408"/>
          </a:xfrm>
        </p:spPr>
        <p:txBody>
          <a:bodyPr>
            <a:normAutofit/>
          </a:bodyPr>
          <a:lstStyle/>
          <a:p>
            <a:pPr>
              <a:lnSpc>
                <a:spcPct val="150000"/>
              </a:lnSpc>
              <a:buClr>
                <a:schemeClr val="bg1"/>
              </a:buClr>
            </a:pPr>
            <a:r>
              <a:rPr lang="en-US" dirty="0">
                <a:solidFill>
                  <a:srgbClr val="E1DFD1"/>
                </a:solidFill>
              </a:rPr>
              <a:t>Why?</a:t>
            </a:r>
          </a:p>
          <a:p>
            <a:pPr lvl="1">
              <a:lnSpc>
                <a:spcPct val="150000"/>
              </a:lnSpc>
            </a:pPr>
            <a:r>
              <a:rPr lang="en-US" dirty="0">
                <a:solidFill>
                  <a:srgbClr val="E1DFD1"/>
                </a:solidFill>
              </a:rPr>
              <a:t>One quick and easy way to help the hearing impaired is to remove certain </a:t>
            </a:r>
            <a:r>
              <a:rPr lang="en-US" dirty="0" smtClean="0">
                <a:solidFill>
                  <a:srgbClr val="E1DFD1"/>
                </a:solidFill>
              </a:rPr>
              <a:t>frequencies</a:t>
            </a:r>
            <a:endParaRPr lang="en-US" dirty="0">
              <a:solidFill>
                <a:srgbClr val="E1DFD1"/>
              </a:solidFill>
            </a:endParaRPr>
          </a:p>
          <a:p>
            <a:pPr lvl="1">
              <a:lnSpc>
                <a:spcPct val="150000"/>
              </a:lnSpc>
            </a:pPr>
            <a:r>
              <a:rPr lang="en-US" dirty="0">
                <a:solidFill>
                  <a:srgbClr val="E1DFD1"/>
                </a:solidFill>
              </a:rPr>
              <a:t>The range of 4 – 8 kHz does not provide information that helps the human mind process </a:t>
            </a:r>
            <a:r>
              <a:rPr lang="en-US" dirty="0" smtClean="0">
                <a:solidFill>
                  <a:srgbClr val="E1DFD1"/>
                </a:solidFill>
              </a:rPr>
              <a:t>speech</a:t>
            </a:r>
            <a:endParaRPr lang="en-US" dirty="0">
              <a:solidFill>
                <a:srgbClr val="E1DFD1"/>
              </a:solidFill>
            </a:endParaRPr>
          </a:p>
          <a:p>
            <a:pPr lvl="1">
              <a:lnSpc>
                <a:spcPct val="150000"/>
              </a:lnSpc>
            </a:pPr>
            <a:r>
              <a:rPr lang="en-US" dirty="0">
                <a:solidFill>
                  <a:srgbClr val="E1DFD1"/>
                </a:solidFill>
              </a:rPr>
              <a:t>By removing sound/noise in this range we help emphasize </a:t>
            </a:r>
            <a:r>
              <a:rPr lang="en-US" dirty="0" smtClean="0">
                <a:solidFill>
                  <a:srgbClr val="E1DFD1"/>
                </a:solidFill>
              </a:rPr>
              <a:t>speech  </a:t>
            </a:r>
            <a:endParaRPr lang="en-US" dirty="0">
              <a:solidFill>
                <a:srgbClr val="E1DFD1"/>
              </a:solidFill>
            </a:endParaRPr>
          </a:p>
        </p:txBody>
      </p:sp>
    </p:spTree>
    <p:extLst>
      <p:ext uri="{BB962C8B-B14F-4D97-AF65-F5344CB8AC3E}">
        <p14:creationId xmlns:p14="http://schemas.microsoft.com/office/powerpoint/2010/main" val="28583855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filter?</a:t>
            </a:r>
            <a:endParaRPr lang="en-US" dirty="0"/>
          </a:p>
        </p:txBody>
      </p:sp>
      <p:graphicFrame>
        <p:nvGraphicFramePr>
          <p:cNvPr id="6" name="Content Placeholder 4"/>
          <p:cNvGraphicFramePr>
            <a:graphicFrameLocks noGrp="1"/>
          </p:cNvGraphicFramePr>
          <p:nvPr>
            <p:ph sz="half" idx="2"/>
            <p:extLst>
              <p:ext uri="{D42A27DB-BD31-4B8C-83A1-F6EECF244321}">
                <p14:modId xmlns:p14="http://schemas.microsoft.com/office/powerpoint/2010/main" val="3859983367"/>
              </p:ext>
            </p:extLst>
          </p:nvPr>
        </p:nvGraphicFramePr>
        <p:xfrm>
          <a:off x="2969812" y="1713156"/>
          <a:ext cx="6252376" cy="4892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725221" y="3431288"/>
            <a:ext cx="2704922" cy="646331"/>
          </a:xfrm>
          <a:prstGeom prst="rect">
            <a:avLst/>
          </a:prstGeom>
          <a:noFill/>
        </p:spPr>
        <p:txBody>
          <a:bodyPr wrap="square" rtlCol="0">
            <a:spAutoFit/>
          </a:bodyPr>
          <a:lstStyle/>
          <a:p>
            <a:pPr algn="ctr"/>
            <a:r>
              <a:rPr lang="en-US" dirty="0" smtClean="0">
                <a:solidFill>
                  <a:srgbClr val="E1DFD1"/>
                </a:solidFill>
              </a:rPr>
              <a:t>Must occur within 20.833 microseconds</a:t>
            </a:r>
            <a:endParaRPr lang="en-US" dirty="0">
              <a:solidFill>
                <a:srgbClr val="E1DFD1"/>
              </a:solidFill>
            </a:endParaRPr>
          </a:p>
        </p:txBody>
      </p:sp>
    </p:spTree>
    <p:extLst>
      <p:ext uri="{BB962C8B-B14F-4D97-AF65-F5344CB8AC3E}">
        <p14:creationId xmlns:p14="http://schemas.microsoft.com/office/powerpoint/2010/main" val="29336127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Increase GAINs (amplitude) + SHIFT Frequency</a:t>
            </a:r>
            <a:endParaRPr lang="en-US" dirty="0"/>
          </a:p>
        </p:txBody>
      </p:sp>
      <p:sp>
        <p:nvSpPr>
          <p:cNvPr id="3" name="Content Placeholder 2"/>
          <p:cNvSpPr>
            <a:spLocks noGrp="1"/>
          </p:cNvSpPr>
          <p:nvPr>
            <p:ph idx="1"/>
          </p:nvPr>
        </p:nvSpPr>
        <p:spPr/>
        <p:txBody>
          <a:bodyPr>
            <a:normAutofit/>
          </a:bodyPr>
          <a:lstStyle/>
          <a:p>
            <a:pPr>
              <a:lnSpc>
                <a:spcPct val="150000"/>
              </a:lnSpc>
              <a:buClr>
                <a:schemeClr val="bg1"/>
              </a:buClr>
            </a:pPr>
            <a:r>
              <a:rPr lang="en-US" dirty="0">
                <a:solidFill>
                  <a:srgbClr val="E1DFD1"/>
                </a:solidFill>
              </a:rPr>
              <a:t>Why?</a:t>
            </a:r>
          </a:p>
          <a:p>
            <a:pPr lvl="1">
              <a:lnSpc>
                <a:spcPct val="150000"/>
              </a:lnSpc>
            </a:pPr>
            <a:r>
              <a:rPr lang="en-US" dirty="0" smtClean="0">
                <a:solidFill>
                  <a:srgbClr val="E1DFD1"/>
                </a:solidFill>
              </a:rPr>
              <a:t>Hearing loss -&gt; cannot hear certain important high-frequency components of speech</a:t>
            </a:r>
            <a:endParaRPr lang="en-US" dirty="0">
              <a:solidFill>
                <a:srgbClr val="E1DFD1"/>
              </a:solidFill>
            </a:endParaRPr>
          </a:p>
          <a:p>
            <a:pPr marL="868680" lvl="1" indent="-457200">
              <a:lnSpc>
                <a:spcPct val="150000"/>
              </a:lnSpc>
              <a:buFont typeface="+mj-lt"/>
              <a:buAutoNum type="arabicPeriod"/>
            </a:pPr>
            <a:r>
              <a:rPr lang="en-US" dirty="0" smtClean="0">
                <a:solidFill>
                  <a:srgbClr val="E1DFD1"/>
                </a:solidFill>
              </a:rPr>
              <a:t>Gain -&gt; increase loudness of those frequencies</a:t>
            </a:r>
            <a:endParaRPr lang="en-US" dirty="0">
              <a:solidFill>
                <a:srgbClr val="E1DFD1"/>
              </a:solidFill>
            </a:endParaRPr>
          </a:p>
          <a:p>
            <a:pPr marL="868680" lvl="1" indent="-457200">
              <a:lnSpc>
                <a:spcPct val="150000"/>
              </a:lnSpc>
              <a:buFont typeface="+mj-lt"/>
              <a:buAutoNum type="arabicPeriod"/>
            </a:pPr>
            <a:r>
              <a:rPr lang="en-US" dirty="0" smtClean="0">
                <a:solidFill>
                  <a:srgbClr val="E1DFD1"/>
                </a:solidFill>
              </a:rPr>
              <a:t>Shift -&gt; shift all components in speech to lower frequencies</a:t>
            </a:r>
            <a:endParaRPr lang="en-US" dirty="0">
              <a:solidFill>
                <a:srgbClr val="E1DFD1"/>
              </a:solidFill>
            </a:endParaRPr>
          </a:p>
        </p:txBody>
      </p:sp>
    </p:spTree>
    <p:extLst>
      <p:ext uri="{BB962C8B-B14F-4D97-AF65-F5344CB8AC3E}">
        <p14:creationId xmlns:p14="http://schemas.microsoft.com/office/powerpoint/2010/main" val="1404515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background</a:t>
            </a:r>
            <a:endParaRPr lang="en-US" dirty="0"/>
          </a:p>
        </p:txBody>
      </p:sp>
      <p:sp>
        <p:nvSpPr>
          <p:cNvPr id="3" name="Content Placeholder 2"/>
          <p:cNvSpPr>
            <a:spLocks noGrp="1"/>
          </p:cNvSpPr>
          <p:nvPr>
            <p:ph idx="1"/>
          </p:nvPr>
        </p:nvSpPr>
        <p:spPr>
          <a:xfrm>
            <a:off x="609600" y="1752601"/>
            <a:ext cx="10972800" cy="4588822"/>
          </a:xfrm>
        </p:spPr>
        <p:txBody>
          <a:bodyPr>
            <a:normAutofit fontScale="92500" lnSpcReduction="10000"/>
          </a:bodyPr>
          <a:lstStyle/>
          <a:p>
            <a:pPr>
              <a:lnSpc>
                <a:spcPct val="150000"/>
              </a:lnSpc>
            </a:pPr>
            <a:r>
              <a:rPr lang="en-US" sz="2800" dirty="0" smtClean="0">
                <a:solidFill>
                  <a:srgbClr val="E1DFD1"/>
                </a:solidFill>
              </a:rPr>
              <a:t>Hearing aids</a:t>
            </a:r>
          </a:p>
          <a:p>
            <a:pPr lvl="1">
              <a:lnSpc>
                <a:spcPct val="150000"/>
              </a:lnSpc>
            </a:pPr>
            <a:r>
              <a:rPr lang="en-US" sz="2400" dirty="0" smtClean="0">
                <a:solidFill>
                  <a:srgbClr val="E1DFD1"/>
                </a:solidFill>
              </a:rPr>
              <a:t>Aim to process and amplify sounds into desirable ranges</a:t>
            </a:r>
          </a:p>
          <a:p>
            <a:pPr lvl="1">
              <a:lnSpc>
                <a:spcPct val="150000"/>
              </a:lnSpc>
            </a:pPr>
            <a:endParaRPr lang="en-US" sz="2400" dirty="0" smtClean="0">
              <a:solidFill>
                <a:srgbClr val="E1DFD1"/>
              </a:solidFill>
            </a:endParaRPr>
          </a:p>
          <a:p>
            <a:pPr lvl="1">
              <a:lnSpc>
                <a:spcPct val="150000"/>
              </a:lnSpc>
            </a:pPr>
            <a:endParaRPr lang="en-US" sz="2400" dirty="0" smtClean="0">
              <a:solidFill>
                <a:srgbClr val="E1DFD1"/>
              </a:solidFill>
            </a:endParaRPr>
          </a:p>
          <a:p>
            <a:pPr lvl="1">
              <a:lnSpc>
                <a:spcPct val="150000"/>
              </a:lnSpc>
            </a:pPr>
            <a:endParaRPr lang="en-US" sz="2400" dirty="0" smtClean="0">
              <a:solidFill>
                <a:srgbClr val="E1DFD1"/>
              </a:solidFill>
            </a:endParaRPr>
          </a:p>
          <a:p>
            <a:pPr lvl="1">
              <a:lnSpc>
                <a:spcPct val="150000"/>
              </a:lnSpc>
            </a:pPr>
            <a:endParaRPr lang="en-US" sz="2400" dirty="0">
              <a:solidFill>
                <a:srgbClr val="E1DFD1"/>
              </a:solidFill>
            </a:endParaRPr>
          </a:p>
          <a:p>
            <a:pPr>
              <a:lnSpc>
                <a:spcPct val="150000"/>
              </a:lnSpc>
            </a:pPr>
            <a:r>
              <a:rPr lang="en-US" sz="2800" dirty="0" smtClean="0">
                <a:solidFill>
                  <a:srgbClr val="E1DFD1"/>
                </a:solidFill>
              </a:rPr>
              <a:t>However, they are expensive</a:t>
            </a:r>
          </a:p>
          <a:p>
            <a:pPr lvl="1">
              <a:lnSpc>
                <a:spcPct val="150000"/>
              </a:lnSpc>
            </a:pPr>
            <a:r>
              <a:rPr lang="en-US" sz="2200" dirty="0" smtClean="0">
                <a:solidFill>
                  <a:srgbClr val="E1DFD1"/>
                </a:solidFill>
              </a:rPr>
              <a:t>Only 20% of people in the U.S. needing a hearing aid have one</a:t>
            </a:r>
          </a:p>
        </p:txBody>
      </p:sp>
      <p:pic>
        <p:nvPicPr>
          <p:cNvPr id="1026" name="Picture 2" descr="http://www.orgsites.com/de/hearing-aid-information/nr555520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488" y="2924449"/>
            <a:ext cx="3503922" cy="228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904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limitations</a:t>
            </a:r>
            <a:endParaRPr lang="en-US" dirty="0"/>
          </a:p>
        </p:txBody>
      </p:sp>
      <p:sp>
        <p:nvSpPr>
          <p:cNvPr id="3" name="Content Placeholder 2"/>
          <p:cNvSpPr>
            <a:spLocks noGrp="1"/>
          </p:cNvSpPr>
          <p:nvPr>
            <p:ph idx="1"/>
          </p:nvPr>
        </p:nvSpPr>
        <p:spPr/>
        <p:txBody>
          <a:bodyPr>
            <a:normAutofit/>
          </a:bodyPr>
          <a:lstStyle/>
          <a:p>
            <a:pPr>
              <a:buClr>
                <a:schemeClr val="bg1"/>
              </a:buClr>
            </a:pPr>
            <a:r>
              <a:rPr lang="en-US" dirty="0">
                <a:solidFill>
                  <a:srgbClr val="E1DFD1"/>
                </a:solidFill>
              </a:rPr>
              <a:t>The biggest inhibitors are the Microphone and Software </a:t>
            </a:r>
            <a:r>
              <a:rPr lang="en-US" dirty="0" smtClean="0">
                <a:solidFill>
                  <a:srgbClr val="E1DFD1"/>
                </a:solidFill>
              </a:rPr>
              <a:t>Limitations</a:t>
            </a:r>
            <a:endParaRPr lang="en-US" dirty="0">
              <a:solidFill>
                <a:srgbClr val="E1DFD1"/>
              </a:solidFill>
            </a:endParaRPr>
          </a:p>
          <a:p>
            <a:pPr>
              <a:buClr>
                <a:schemeClr val="bg1"/>
              </a:buClr>
            </a:pPr>
            <a:r>
              <a:rPr lang="en-US" dirty="0">
                <a:solidFill>
                  <a:srgbClr val="E1DFD1"/>
                </a:solidFill>
              </a:rPr>
              <a:t>The sample rate is the </a:t>
            </a:r>
            <a:r>
              <a:rPr lang="en-US" dirty="0" smtClean="0">
                <a:solidFill>
                  <a:srgbClr val="E1DFD1"/>
                </a:solidFill>
              </a:rPr>
              <a:t>number </a:t>
            </a:r>
            <a:r>
              <a:rPr lang="en-US" dirty="0">
                <a:solidFill>
                  <a:srgbClr val="E1DFD1"/>
                </a:solidFill>
              </a:rPr>
              <a:t>of times the microphone samples in 1 </a:t>
            </a:r>
            <a:r>
              <a:rPr lang="en-US" dirty="0" smtClean="0">
                <a:solidFill>
                  <a:srgbClr val="E1DFD1"/>
                </a:solidFill>
              </a:rPr>
              <a:t>second</a:t>
            </a:r>
            <a:endParaRPr lang="en-US" dirty="0">
              <a:solidFill>
                <a:srgbClr val="E1DFD1"/>
              </a:solidFill>
            </a:endParaRPr>
          </a:p>
          <a:p>
            <a:pPr>
              <a:buClr>
                <a:schemeClr val="bg1"/>
              </a:buClr>
            </a:pPr>
            <a:r>
              <a:rPr lang="en-US" dirty="0">
                <a:solidFill>
                  <a:srgbClr val="E1DFD1"/>
                </a:solidFill>
              </a:rPr>
              <a:t>The iPhone records sound at rates up to </a:t>
            </a:r>
            <a:r>
              <a:rPr lang="en-US" dirty="0" smtClean="0">
                <a:solidFill>
                  <a:srgbClr val="E1DFD1"/>
                </a:solidFill>
              </a:rPr>
              <a:t>192kHz</a:t>
            </a:r>
            <a:endParaRPr lang="en-US" dirty="0">
              <a:solidFill>
                <a:srgbClr val="E1DFD1"/>
              </a:solidFill>
            </a:endParaRPr>
          </a:p>
          <a:p>
            <a:pPr>
              <a:buClr>
                <a:schemeClr val="bg1"/>
              </a:buClr>
            </a:pPr>
            <a:r>
              <a:rPr lang="en-US" dirty="0">
                <a:solidFill>
                  <a:srgbClr val="E1DFD1"/>
                </a:solidFill>
              </a:rPr>
              <a:t>However, software limitations limit this rate to </a:t>
            </a:r>
            <a:r>
              <a:rPr lang="en-US" dirty="0" smtClean="0">
                <a:solidFill>
                  <a:srgbClr val="E1DFD1"/>
                </a:solidFill>
              </a:rPr>
              <a:t>48kHz</a:t>
            </a:r>
            <a:endParaRPr lang="en-US" dirty="0">
              <a:solidFill>
                <a:srgbClr val="E1DFD1"/>
              </a:solidFill>
            </a:endParaRPr>
          </a:p>
        </p:txBody>
      </p:sp>
    </p:spTree>
    <p:extLst>
      <p:ext uri="{BB962C8B-B14F-4D97-AF65-F5344CB8AC3E}">
        <p14:creationId xmlns:p14="http://schemas.microsoft.com/office/powerpoint/2010/main" val="34399062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worry about the Sampling Rate?</a:t>
            </a:r>
          </a:p>
        </p:txBody>
      </p:sp>
      <p:sp>
        <p:nvSpPr>
          <p:cNvPr id="3" name="Content Placeholder 2"/>
          <p:cNvSpPr>
            <a:spLocks noGrp="1"/>
          </p:cNvSpPr>
          <p:nvPr>
            <p:ph sz="half" idx="1"/>
          </p:nvPr>
        </p:nvSpPr>
        <p:spPr/>
        <p:txBody>
          <a:bodyPr/>
          <a:lstStyle/>
          <a:p>
            <a:pPr>
              <a:buClr>
                <a:schemeClr val="bg1"/>
              </a:buClr>
            </a:pPr>
            <a:r>
              <a:rPr lang="en-US" dirty="0">
                <a:solidFill>
                  <a:srgbClr val="E1DFD1"/>
                </a:solidFill>
              </a:rPr>
              <a:t>The sample rate is chosen based on the frequencies that want to be preserved during </a:t>
            </a:r>
            <a:r>
              <a:rPr lang="en-US" dirty="0" smtClean="0">
                <a:solidFill>
                  <a:srgbClr val="E1DFD1"/>
                </a:solidFill>
              </a:rPr>
              <a:t>processing</a:t>
            </a:r>
            <a:endParaRPr lang="en-US" dirty="0">
              <a:solidFill>
                <a:srgbClr val="E1DFD1"/>
              </a:solidFill>
            </a:endParaRPr>
          </a:p>
          <a:p>
            <a:pPr>
              <a:buClr>
                <a:schemeClr val="bg1"/>
              </a:buClr>
            </a:pPr>
            <a:r>
              <a:rPr lang="en-US" dirty="0">
                <a:solidFill>
                  <a:srgbClr val="E1DFD1"/>
                </a:solidFill>
              </a:rPr>
              <a:t>By choosing a rate of 48kHz we guarantee that the range of 0-24 kHz will be relatively free of </a:t>
            </a:r>
            <a:r>
              <a:rPr lang="en-US" dirty="0" smtClean="0">
                <a:solidFill>
                  <a:srgbClr val="E1DFD1"/>
                </a:solidFill>
              </a:rPr>
              <a:t>aliasing</a:t>
            </a:r>
            <a:endParaRPr lang="en-US" dirty="0">
              <a:solidFill>
                <a:srgbClr val="E1DFD1"/>
              </a:solidFill>
            </a:endParaRPr>
          </a:p>
        </p:txBody>
      </p:sp>
      <p:pic>
        <p:nvPicPr>
          <p:cNvPr id="6" name="Content Placeholder 5" descr="Aliasing-folding.png"/>
          <p:cNvPicPr>
            <a:picLocks noGrp="1" noChangeAspect="1"/>
          </p:cNvPicPr>
          <p:nvPr>
            <p:ph sz="half" idx="2"/>
          </p:nvPr>
        </p:nvPicPr>
        <p:blipFill>
          <a:blip r:embed="rId3">
            <a:extLst>
              <a:ext uri="{28A0092B-C50C-407E-A947-70E740481C1C}">
                <a14:useLocalDpi xmlns:a14="http://schemas.microsoft.com/office/drawing/2010/main" val="0"/>
              </a:ext>
            </a:extLst>
          </a:blip>
          <a:srcRect t="-38165" b="-38165"/>
          <a:stretch>
            <a:fillRect/>
          </a:stretch>
        </p:blipFill>
        <p:spPr/>
      </p:pic>
      <p:sp>
        <p:nvSpPr>
          <p:cNvPr id="7" name="TextBox 6"/>
          <p:cNvSpPr txBox="1"/>
          <p:nvPr/>
        </p:nvSpPr>
        <p:spPr>
          <a:xfrm>
            <a:off x="525109" y="6471827"/>
            <a:ext cx="7308789" cy="200055"/>
          </a:xfrm>
          <a:prstGeom prst="rect">
            <a:avLst/>
          </a:prstGeom>
          <a:noFill/>
        </p:spPr>
        <p:txBody>
          <a:bodyPr wrap="square" rtlCol="0">
            <a:spAutoFit/>
          </a:bodyPr>
          <a:lstStyle/>
          <a:p>
            <a:r>
              <a:rPr lang="en-US" sz="700" dirty="0"/>
              <a:t>https://</a:t>
            </a:r>
            <a:r>
              <a:rPr lang="en-US" sz="700" dirty="0" err="1"/>
              <a:t>en.wikipedia.org</a:t>
            </a:r>
            <a:r>
              <a:rPr lang="en-US" sz="700" dirty="0"/>
              <a:t>/wiki/</a:t>
            </a:r>
            <a:r>
              <a:rPr lang="en-US" sz="700" dirty="0" err="1"/>
              <a:t>Nyquist_frequency</a:t>
            </a:r>
            <a:endParaRPr lang="en-US" sz="700" dirty="0"/>
          </a:p>
        </p:txBody>
      </p:sp>
    </p:spTree>
    <p:extLst>
      <p:ext uri="{BB962C8B-B14F-4D97-AF65-F5344CB8AC3E}">
        <p14:creationId xmlns:p14="http://schemas.microsoft.com/office/powerpoint/2010/main" val="2161635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sz="half" idx="1"/>
          </p:nvPr>
        </p:nvSpPr>
        <p:spPr>
          <a:xfrm>
            <a:off x="568170" y="1719071"/>
            <a:ext cx="11014229" cy="4407408"/>
          </a:xfrm>
        </p:spPr>
        <p:txBody>
          <a:bodyPr/>
          <a:lstStyle/>
          <a:p>
            <a:pPr>
              <a:buClr>
                <a:schemeClr val="bg1"/>
              </a:buClr>
            </a:pPr>
            <a:r>
              <a:rPr lang="en-US" dirty="0" smtClean="0">
                <a:solidFill>
                  <a:srgbClr val="E1DFD1"/>
                </a:solidFill>
              </a:rPr>
              <a:t>Processed sound samples – old and new</a:t>
            </a:r>
          </a:p>
          <a:p>
            <a:pPr>
              <a:buClr>
                <a:schemeClr val="bg1"/>
              </a:buClr>
            </a:pPr>
            <a:r>
              <a:rPr lang="en-US" dirty="0" smtClean="0">
                <a:solidFill>
                  <a:srgbClr val="E1DFD1"/>
                </a:solidFill>
              </a:rPr>
              <a:t>QR code</a:t>
            </a:r>
          </a:p>
          <a:p>
            <a:pPr lvl="1">
              <a:buClr>
                <a:schemeClr val="bg1"/>
              </a:buClr>
            </a:pPr>
            <a:r>
              <a:rPr lang="en-US" dirty="0" smtClean="0">
                <a:solidFill>
                  <a:srgbClr val="E1DFD1"/>
                </a:solidFill>
              </a:rPr>
              <a:t>http://</a:t>
            </a:r>
            <a:r>
              <a:rPr lang="en-US" dirty="0" err="1" smtClean="0">
                <a:solidFill>
                  <a:srgbClr val="E1DFD1"/>
                </a:solidFill>
              </a:rPr>
              <a:t>tcuhearing-ribbitcu.rhcloud.com</a:t>
            </a:r>
            <a:endParaRPr lang="en-US" dirty="0" smtClean="0">
              <a:solidFill>
                <a:srgbClr val="E1DFD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17617" y="1719071"/>
            <a:ext cx="2672258" cy="4753057"/>
          </a:xfrm>
          <a:prstGeom prst="rect">
            <a:avLst/>
          </a:prstGeom>
        </p:spPr>
      </p:pic>
    </p:spTree>
    <p:extLst>
      <p:ext uri="{BB962C8B-B14F-4D97-AF65-F5344CB8AC3E}">
        <p14:creationId xmlns:p14="http://schemas.microsoft.com/office/powerpoint/2010/main" val="2536321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iphon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24868" y="3895005"/>
            <a:ext cx="2607632" cy="2090999"/>
          </a:xfrm>
          <a:prstGeom prst="rect">
            <a:avLst/>
          </a:prstGeom>
        </p:spPr>
      </p:pic>
      <p:sp>
        <p:nvSpPr>
          <p:cNvPr id="2" name="Title 1"/>
          <p:cNvSpPr>
            <a:spLocks noGrp="1"/>
          </p:cNvSpPr>
          <p:nvPr>
            <p:ph type="title"/>
          </p:nvPr>
        </p:nvSpPr>
        <p:spPr/>
        <p:txBody>
          <a:bodyPr>
            <a:normAutofit/>
          </a:bodyPr>
          <a:lstStyle/>
          <a:p>
            <a:r>
              <a:rPr lang="en-US" dirty="0" smtClean="0"/>
              <a:t>Our idea: an overview</a:t>
            </a:r>
            <a:endParaRPr lang="en-US" dirty="0"/>
          </a:p>
        </p:txBody>
      </p:sp>
      <p:pic>
        <p:nvPicPr>
          <p:cNvPr id="23" name="Picture 103" descr="SPEAKING.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47751" y="3895005"/>
            <a:ext cx="1896683" cy="183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4" descr="index.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208151" y="4255872"/>
            <a:ext cx="1150571" cy="111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Arrow Connector 24"/>
          <p:cNvCxnSpPr/>
          <p:nvPr/>
        </p:nvCxnSpPr>
        <p:spPr bwMode="auto">
          <a:xfrm>
            <a:off x="5474379" y="4820094"/>
            <a:ext cx="1470775" cy="0"/>
          </a:xfrm>
          <a:prstGeom prst="straightConnector1">
            <a:avLst/>
          </a:prstGeom>
          <a:ln w="381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bwMode="auto">
          <a:xfrm flipV="1">
            <a:off x="7759212" y="4813167"/>
            <a:ext cx="1422889" cy="6927"/>
          </a:xfrm>
          <a:prstGeom prst="straightConnector1">
            <a:avLst/>
          </a:prstGeom>
          <a:ln w="381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7" name="TextBox 111"/>
          <p:cNvSpPr txBox="1">
            <a:spLocks noChangeArrowheads="1"/>
          </p:cNvSpPr>
          <p:nvPr/>
        </p:nvSpPr>
        <p:spPr bwMode="auto">
          <a:xfrm>
            <a:off x="5709595" y="4515648"/>
            <a:ext cx="12560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Times New Roman" charset="0"/>
                <a:ea typeface="MS PGothic" charset="0"/>
                <a:cs typeface="MS PGothic" charset="0"/>
              </a:defRPr>
            </a:lvl1pPr>
            <a:lvl2pPr marL="742950" indent="-285750">
              <a:defRPr sz="2100">
                <a:solidFill>
                  <a:schemeClr val="tx1"/>
                </a:solidFill>
                <a:latin typeface="Times New Roman" charset="0"/>
                <a:ea typeface="MS PGothic" charset="0"/>
                <a:cs typeface="MS PGothic" charset="0"/>
              </a:defRPr>
            </a:lvl2pPr>
            <a:lvl3pPr marL="1143000" indent="-228600">
              <a:defRPr sz="2100">
                <a:solidFill>
                  <a:schemeClr val="tx1"/>
                </a:solidFill>
                <a:latin typeface="Times New Roman" charset="0"/>
                <a:ea typeface="MS PGothic" charset="0"/>
                <a:cs typeface="MS PGothic" charset="0"/>
              </a:defRPr>
            </a:lvl3pPr>
            <a:lvl4pPr marL="1600200" indent="-228600">
              <a:defRPr sz="2100">
                <a:solidFill>
                  <a:schemeClr val="tx1"/>
                </a:solidFill>
                <a:latin typeface="Times New Roman" charset="0"/>
                <a:ea typeface="MS PGothic" charset="0"/>
                <a:cs typeface="MS PGothic" charset="0"/>
              </a:defRPr>
            </a:lvl4pPr>
            <a:lvl5pPr marL="2057400" indent="-228600">
              <a:defRPr sz="21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Times New Roman" charset="0"/>
                <a:ea typeface="MS PGothic" charset="0"/>
                <a:cs typeface="MS PGothic" charset="0"/>
              </a:defRPr>
            </a:lvl9pPr>
          </a:lstStyle>
          <a:p>
            <a:r>
              <a:rPr lang="en-US" sz="1600" dirty="0" smtClean="0">
                <a:solidFill>
                  <a:srgbClr val="E1DFD1"/>
                </a:solidFill>
              </a:rPr>
              <a:t>An App Processes  and Outputs</a:t>
            </a:r>
            <a:endParaRPr lang="en-US" sz="1600" dirty="0">
              <a:solidFill>
                <a:srgbClr val="E1DFD1"/>
              </a:solidFill>
            </a:endParaRPr>
          </a:p>
        </p:txBody>
      </p:sp>
      <p:sp>
        <p:nvSpPr>
          <p:cNvPr id="28" name="TextBox 112"/>
          <p:cNvSpPr txBox="1">
            <a:spLocks noChangeArrowheads="1"/>
          </p:cNvSpPr>
          <p:nvPr/>
        </p:nvSpPr>
        <p:spPr bwMode="auto">
          <a:xfrm>
            <a:off x="3299000" y="4515648"/>
            <a:ext cx="114035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Times New Roman" charset="0"/>
                <a:ea typeface="MS PGothic" charset="0"/>
                <a:cs typeface="MS PGothic" charset="0"/>
              </a:defRPr>
            </a:lvl1pPr>
            <a:lvl2pPr marL="742950" indent="-285750">
              <a:defRPr sz="2100">
                <a:solidFill>
                  <a:schemeClr val="tx1"/>
                </a:solidFill>
                <a:latin typeface="Times New Roman" charset="0"/>
                <a:ea typeface="MS PGothic" charset="0"/>
                <a:cs typeface="MS PGothic" charset="0"/>
              </a:defRPr>
            </a:lvl2pPr>
            <a:lvl3pPr marL="1143000" indent="-228600">
              <a:defRPr sz="2100">
                <a:solidFill>
                  <a:schemeClr val="tx1"/>
                </a:solidFill>
                <a:latin typeface="Times New Roman" charset="0"/>
                <a:ea typeface="MS PGothic" charset="0"/>
                <a:cs typeface="MS PGothic" charset="0"/>
              </a:defRPr>
            </a:lvl3pPr>
            <a:lvl4pPr marL="1600200" indent="-228600">
              <a:defRPr sz="2100">
                <a:solidFill>
                  <a:schemeClr val="tx1"/>
                </a:solidFill>
                <a:latin typeface="Times New Roman" charset="0"/>
                <a:ea typeface="MS PGothic" charset="0"/>
                <a:cs typeface="MS PGothic" charset="0"/>
              </a:defRPr>
            </a:lvl4pPr>
            <a:lvl5pPr marL="2057400" indent="-228600">
              <a:defRPr sz="21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Times New Roman" charset="0"/>
                <a:ea typeface="MS PGothic" charset="0"/>
                <a:cs typeface="MS PGothic" charset="0"/>
              </a:defRPr>
            </a:lvl9pPr>
          </a:lstStyle>
          <a:p>
            <a:r>
              <a:rPr lang="en-US" sz="1600" dirty="0">
                <a:solidFill>
                  <a:srgbClr val="E1DFD1"/>
                </a:solidFill>
              </a:rPr>
              <a:t>Input</a:t>
            </a:r>
            <a:r>
              <a:rPr lang="en-US" sz="1600" dirty="0"/>
              <a:t> </a:t>
            </a:r>
            <a:r>
              <a:rPr lang="en-US" sz="1600" dirty="0">
                <a:solidFill>
                  <a:srgbClr val="E1DFD1"/>
                </a:solidFill>
              </a:rPr>
              <a:t>Sound</a:t>
            </a:r>
          </a:p>
        </p:txBody>
      </p:sp>
      <p:sp>
        <p:nvSpPr>
          <p:cNvPr id="29" name="TextBox 114"/>
          <p:cNvSpPr txBox="1">
            <a:spLocks noChangeArrowheads="1"/>
          </p:cNvSpPr>
          <p:nvPr/>
        </p:nvSpPr>
        <p:spPr bwMode="auto">
          <a:xfrm>
            <a:off x="7845556" y="4441957"/>
            <a:ext cx="14317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Times New Roman" charset="0"/>
                <a:ea typeface="MS PGothic" charset="0"/>
                <a:cs typeface="MS PGothic" charset="0"/>
              </a:defRPr>
            </a:lvl1pPr>
            <a:lvl2pPr marL="742950" indent="-285750">
              <a:defRPr sz="2100">
                <a:solidFill>
                  <a:schemeClr val="tx1"/>
                </a:solidFill>
                <a:latin typeface="Times New Roman" charset="0"/>
                <a:ea typeface="MS PGothic" charset="0"/>
                <a:cs typeface="MS PGothic" charset="0"/>
              </a:defRPr>
            </a:lvl2pPr>
            <a:lvl3pPr marL="1143000" indent="-228600">
              <a:defRPr sz="2100">
                <a:solidFill>
                  <a:schemeClr val="tx1"/>
                </a:solidFill>
                <a:latin typeface="Times New Roman" charset="0"/>
                <a:ea typeface="MS PGothic" charset="0"/>
                <a:cs typeface="MS PGothic" charset="0"/>
              </a:defRPr>
            </a:lvl3pPr>
            <a:lvl4pPr marL="1600200" indent="-228600">
              <a:defRPr sz="2100">
                <a:solidFill>
                  <a:schemeClr val="tx1"/>
                </a:solidFill>
                <a:latin typeface="Times New Roman" charset="0"/>
                <a:ea typeface="MS PGothic" charset="0"/>
                <a:cs typeface="MS PGothic" charset="0"/>
              </a:defRPr>
            </a:lvl4pPr>
            <a:lvl5pPr marL="2057400" indent="-228600">
              <a:defRPr sz="21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Times New Roman" charset="0"/>
                <a:ea typeface="MS PGothic" charset="0"/>
                <a:cs typeface="MS PGothic" charset="0"/>
              </a:defRPr>
            </a:lvl9pPr>
          </a:lstStyle>
          <a:p>
            <a:r>
              <a:rPr lang="en-US" sz="1600" dirty="0">
                <a:solidFill>
                  <a:srgbClr val="E1DFD1"/>
                </a:solidFill>
              </a:rPr>
              <a:t>Output Sound</a:t>
            </a:r>
          </a:p>
        </p:txBody>
      </p:sp>
      <p:cxnSp>
        <p:nvCxnSpPr>
          <p:cNvPr id="30" name="Straight Arrow Connector 29"/>
          <p:cNvCxnSpPr/>
          <p:nvPr/>
        </p:nvCxnSpPr>
        <p:spPr bwMode="auto">
          <a:xfrm>
            <a:off x="3147472" y="4820094"/>
            <a:ext cx="1470775" cy="0"/>
          </a:xfrm>
          <a:prstGeom prst="straightConnector1">
            <a:avLst/>
          </a:prstGeom>
          <a:ln w="381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pic>
        <p:nvPicPr>
          <p:cNvPr id="32" name="Picture 31" descr="earbuds.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02960" y="3768878"/>
            <a:ext cx="1957787" cy="2018447"/>
          </a:xfrm>
          <a:prstGeom prst="rect">
            <a:avLst/>
          </a:prstGeom>
          <a:effectLst>
            <a:glow rad="38100">
              <a:schemeClr val="accent2">
                <a:satMod val="175000"/>
                <a:alpha val="42000"/>
              </a:schemeClr>
            </a:glow>
          </a:effectLst>
        </p:spPr>
      </p:pic>
      <p:sp>
        <p:nvSpPr>
          <p:cNvPr id="13" name="Content Placeholder 2"/>
          <p:cNvSpPr>
            <a:spLocks noGrp="1"/>
          </p:cNvSpPr>
          <p:nvPr>
            <p:ph idx="1"/>
          </p:nvPr>
        </p:nvSpPr>
        <p:spPr>
          <a:xfrm>
            <a:off x="609600" y="1752602"/>
            <a:ext cx="10972800" cy="1857497"/>
          </a:xfrm>
        </p:spPr>
        <p:txBody>
          <a:bodyPr>
            <a:normAutofit/>
          </a:bodyPr>
          <a:lstStyle/>
          <a:p>
            <a:pPr>
              <a:lnSpc>
                <a:spcPct val="150000"/>
              </a:lnSpc>
            </a:pPr>
            <a:r>
              <a:rPr lang="en-US" sz="2800" dirty="0" smtClean="0">
                <a:solidFill>
                  <a:srgbClr val="E1DFD1"/>
                </a:solidFill>
              </a:rPr>
              <a:t>Recent advances have made smartphones more powerful</a:t>
            </a:r>
          </a:p>
          <a:p>
            <a:pPr lvl="1">
              <a:lnSpc>
                <a:spcPct val="150000"/>
              </a:lnSpc>
            </a:pPr>
            <a:r>
              <a:rPr lang="en-US" dirty="0" smtClean="0">
                <a:solidFill>
                  <a:srgbClr val="E1DFD1"/>
                </a:solidFill>
              </a:rPr>
              <a:t>There is an opportunity to fill this gap</a:t>
            </a:r>
            <a:endParaRPr lang="en-US" dirty="0">
              <a:solidFill>
                <a:srgbClr val="E1DFD1"/>
              </a:solidFill>
            </a:endParaRPr>
          </a:p>
        </p:txBody>
      </p:sp>
    </p:spTree>
    <p:extLst>
      <p:ext uri="{BB962C8B-B14F-4D97-AF65-F5344CB8AC3E}">
        <p14:creationId xmlns:p14="http://schemas.microsoft.com/office/powerpoint/2010/main" val="5757784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challenges</a:t>
            </a:r>
            <a:endParaRPr lang="en-US" dirty="0"/>
          </a:p>
        </p:txBody>
      </p:sp>
      <p:sp>
        <p:nvSpPr>
          <p:cNvPr id="3" name="Content Placeholder 2"/>
          <p:cNvSpPr>
            <a:spLocks noGrp="1"/>
          </p:cNvSpPr>
          <p:nvPr>
            <p:ph idx="1"/>
          </p:nvPr>
        </p:nvSpPr>
        <p:spPr>
          <a:xfrm>
            <a:off x="609600" y="1740726"/>
            <a:ext cx="10972800" cy="4838204"/>
          </a:xfrm>
        </p:spPr>
        <p:txBody>
          <a:bodyPr>
            <a:normAutofit fontScale="92500" lnSpcReduction="10000"/>
          </a:bodyPr>
          <a:lstStyle/>
          <a:p>
            <a:r>
              <a:rPr lang="en-US" dirty="0" smtClean="0">
                <a:solidFill>
                  <a:srgbClr val="E1DFD1"/>
                </a:solidFill>
              </a:rPr>
              <a:t>Tight sound processing delay</a:t>
            </a:r>
            <a:endParaRPr lang="en-US" dirty="0">
              <a:solidFill>
                <a:srgbClr val="E1DFD1"/>
              </a:solidFill>
            </a:endParaRPr>
          </a:p>
          <a:p>
            <a:pPr lvl="1"/>
            <a:r>
              <a:rPr lang="en-US" dirty="0">
                <a:solidFill>
                  <a:srgbClr val="E1DFD1"/>
                </a:solidFill>
              </a:rPr>
              <a:t>Playback latency must </a:t>
            </a:r>
            <a:r>
              <a:rPr lang="en-US" dirty="0" smtClean="0">
                <a:solidFill>
                  <a:srgbClr val="E1DFD1"/>
                </a:solidFill>
              </a:rPr>
              <a:t>be </a:t>
            </a:r>
            <a:r>
              <a:rPr lang="en-US" dirty="0">
                <a:solidFill>
                  <a:srgbClr val="E1DFD1"/>
                </a:solidFill>
              </a:rPr>
              <a:t>less than </a:t>
            </a:r>
            <a:r>
              <a:rPr lang="en-US" dirty="0" smtClean="0">
                <a:solidFill>
                  <a:srgbClr val="E1DFD1"/>
                </a:solidFill>
              </a:rPr>
              <a:t>50ms</a:t>
            </a:r>
          </a:p>
          <a:p>
            <a:pPr lvl="2"/>
            <a:endParaRPr lang="en-US" dirty="0" smtClean="0">
              <a:solidFill>
                <a:srgbClr val="E1DFD1"/>
              </a:solidFill>
            </a:endParaRPr>
          </a:p>
          <a:p>
            <a:r>
              <a:rPr lang="en-US" dirty="0" smtClean="0">
                <a:solidFill>
                  <a:srgbClr val="E1DFD1"/>
                </a:solidFill>
              </a:rPr>
              <a:t>User diversity</a:t>
            </a:r>
          </a:p>
          <a:p>
            <a:pPr lvl="1"/>
            <a:r>
              <a:rPr lang="en-US" dirty="0" smtClean="0">
                <a:solidFill>
                  <a:srgbClr val="E1DFD1"/>
                </a:solidFill>
              </a:rPr>
              <a:t>Separate </a:t>
            </a:r>
            <a:r>
              <a:rPr lang="en-US" dirty="0">
                <a:solidFill>
                  <a:srgbClr val="E1DFD1"/>
                </a:solidFill>
              </a:rPr>
              <a:t>sound processing for each </a:t>
            </a:r>
            <a:r>
              <a:rPr lang="en-US" dirty="0" smtClean="0">
                <a:solidFill>
                  <a:srgbClr val="E1DFD1"/>
                </a:solidFill>
              </a:rPr>
              <a:t>ear</a:t>
            </a:r>
          </a:p>
          <a:p>
            <a:pPr lvl="2"/>
            <a:endParaRPr lang="en-US" dirty="0" smtClean="0">
              <a:solidFill>
                <a:srgbClr val="E1DFD1"/>
              </a:solidFill>
            </a:endParaRPr>
          </a:p>
          <a:p>
            <a:r>
              <a:rPr lang="en-US" dirty="0" smtClean="0">
                <a:solidFill>
                  <a:srgbClr val="E1DFD1"/>
                </a:solidFill>
              </a:rPr>
              <a:t>User friendly</a:t>
            </a:r>
          </a:p>
          <a:p>
            <a:pPr lvl="1"/>
            <a:r>
              <a:rPr lang="en-US" dirty="0" smtClean="0">
                <a:solidFill>
                  <a:srgbClr val="E1DFD1"/>
                </a:solidFill>
              </a:rPr>
              <a:t>Parameter control </a:t>
            </a:r>
            <a:r>
              <a:rPr lang="en-US" dirty="0">
                <a:solidFill>
                  <a:srgbClr val="E1DFD1"/>
                </a:solidFill>
              </a:rPr>
              <a:t>and </a:t>
            </a:r>
            <a:r>
              <a:rPr lang="en-US" dirty="0" smtClean="0">
                <a:solidFill>
                  <a:srgbClr val="E1DFD1"/>
                </a:solidFill>
              </a:rPr>
              <a:t>adjustments</a:t>
            </a:r>
          </a:p>
          <a:p>
            <a:pPr lvl="2"/>
            <a:endParaRPr lang="en-US" dirty="0">
              <a:solidFill>
                <a:srgbClr val="E1DFD1"/>
              </a:solidFill>
            </a:endParaRPr>
          </a:p>
          <a:p>
            <a:r>
              <a:rPr lang="en-US" dirty="0" smtClean="0">
                <a:solidFill>
                  <a:srgbClr val="E1DFD1"/>
                </a:solidFill>
              </a:rPr>
              <a:t>Privacy protection</a:t>
            </a:r>
          </a:p>
          <a:p>
            <a:pPr lvl="1"/>
            <a:r>
              <a:rPr lang="en-US" dirty="0" smtClean="0">
                <a:solidFill>
                  <a:srgbClr val="E1DFD1"/>
                </a:solidFill>
              </a:rPr>
              <a:t>User </a:t>
            </a:r>
            <a:r>
              <a:rPr lang="en-US" dirty="0">
                <a:solidFill>
                  <a:srgbClr val="E1DFD1"/>
                </a:solidFill>
              </a:rPr>
              <a:t>information must be secured </a:t>
            </a:r>
            <a:r>
              <a:rPr lang="en-US" dirty="0" smtClean="0">
                <a:solidFill>
                  <a:srgbClr val="E1DFD1"/>
                </a:solidFill>
              </a:rPr>
              <a:t>according to HIPAA</a:t>
            </a:r>
          </a:p>
          <a:p>
            <a:pPr lvl="2"/>
            <a:endParaRPr lang="en-US" dirty="0">
              <a:solidFill>
                <a:srgbClr val="E1DFD1"/>
              </a:solidFill>
            </a:endParaRPr>
          </a:p>
          <a:p>
            <a:r>
              <a:rPr lang="en-US" dirty="0" smtClean="0">
                <a:solidFill>
                  <a:srgbClr val="E1DFD1"/>
                </a:solidFill>
              </a:rPr>
              <a:t>Limited resources</a:t>
            </a:r>
          </a:p>
          <a:p>
            <a:pPr lvl="1"/>
            <a:r>
              <a:rPr lang="en-US" dirty="0" smtClean="0">
                <a:solidFill>
                  <a:srgbClr val="E1DFD1"/>
                </a:solidFill>
              </a:rPr>
              <a:t>Most of the hearing aid designs are </a:t>
            </a:r>
            <a:r>
              <a:rPr lang="en-US" dirty="0">
                <a:solidFill>
                  <a:srgbClr val="E1DFD1"/>
                </a:solidFill>
              </a:rPr>
              <a:t>proprietary</a:t>
            </a:r>
            <a:endParaRPr lang="en-US" dirty="0" smtClean="0">
              <a:solidFill>
                <a:srgbClr val="E1DFD1"/>
              </a:solidFill>
            </a:endParaRPr>
          </a:p>
          <a:p>
            <a:pPr lvl="1"/>
            <a:endParaRPr lang="en-US" dirty="0"/>
          </a:p>
        </p:txBody>
      </p:sp>
    </p:spTree>
    <p:extLst>
      <p:ext uri="{BB962C8B-B14F-4D97-AF65-F5344CB8AC3E}">
        <p14:creationId xmlns:p14="http://schemas.microsoft.com/office/powerpoint/2010/main" val="4864588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 case</a:t>
            </a:r>
            <a:endParaRPr lang="en-US" dirty="0"/>
          </a:p>
        </p:txBody>
      </p:sp>
      <p:pic>
        <p:nvPicPr>
          <p:cNvPr id="4" name="Picture 3"/>
          <p:cNvPicPr>
            <a:picLocks noChangeAspect="1"/>
          </p:cNvPicPr>
          <p:nvPr/>
        </p:nvPicPr>
        <p:blipFill>
          <a:blip r:embed="rId3"/>
          <a:stretch>
            <a:fillRect/>
          </a:stretch>
        </p:blipFill>
        <p:spPr>
          <a:xfrm>
            <a:off x="2357313" y="1737751"/>
            <a:ext cx="7588545" cy="4923640"/>
          </a:xfrm>
          <a:prstGeom prst="rect">
            <a:avLst/>
          </a:prstGeom>
          <a:solidFill>
            <a:srgbClr val="FFFFFF"/>
          </a:solidFill>
        </p:spPr>
      </p:pic>
    </p:spTree>
    <p:extLst>
      <p:ext uri="{BB962C8B-B14F-4D97-AF65-F5344CB8AC3E}">
        <p14:creationId xmlns:p14="http://schemas.microsoft.com/office/powerpoint/2010/main" val="37961660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is sound processing!</a:t>
            </a:r>
            <a:endParaRPr lang="en-US" dirty="0"/>
          </a:p>
        </p:txBody>
      </p:sp>
      <p:sp>
        <p:nvSpPr>
          <p:cNvPr id="3" name="Content Placeholder 2"/>
          <p:cNvSpPr>
            <a:spLocks noGrp="1"/>
          </p:cNvSpPr>
          <p:nvPr>
            <p:ph idx="1"/>
          </p:nvPr>
        </p:nvSpPr>
        <p:spPr>
          <a:xfrm>
            <a:off x="609600" y="3123211"/>
            <a:ext cx="10972800" cy="1021278"/>
          </a:xfrm>
        </p:spPr>
        <p:txBody>
          <a:bodyPr>
            <a:normAutofit/>
          </a:bodyPr>
          <a:lstStyle/>
          <a:p>
            <a:pPr marL="114300" indent="0" algn="ctr">
              <a:buNone/>
            </a:pPr>
            <a:r>
              <a:rPr lang="en-US" sz="4200" b="1" dirty="0">
                <a:solidFill>
                  <a:srgbClr val="E1DFD1"/>
                </a:solidFill>
              </a:rPr>
              <a:t>How does our App process the sound?</a:t>
            </a:r>
          </a:p>
        </p:txBody>
      </p:sp>
    </p:spTree>
    <p:extLst>
      <p:ext uri="{BB962C8B-B14F-4D97-AF65-F5344CB8AC3E}">
        <p14:creationId xmlns:p14="http://schemas.microsoft.com/office/powerpoint/2010/main" val="3706435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sound?</a:t>
            </a:r>
            <a:endParaRPr lang="en-US" dirty="0"/>
          </a:p>
        </p:txBody>
      </p:sp>
      <p:sp>
        <p:nvSpPr>
          <p:cNvPr id="3" name="TextBox 2"/>
          <p:cNvSpPr txBox="1"/>
          <p:nvPr/>
        </p:nvSpPr>
        <p:spPr>
          <a:xfrm>
            <a:off x="866899" y="1741199"/>
            <a:ext cx="10972800" cy="1200329"/>
          </a:xfrm>
          <a:prstGeom prst="rect">
            <a:avLst/>
          </a:prstGeom>
          <a:noFill/>
        </p:spPr>
        <p:txBody>
          <a:bodyPr wrap="square" rtlCol="0">
            <a:spAutoFit/>
          </a:bodyPr>
          <a:lstStyle/>
          <a:p>
            <a:pPr marL="285750" indent="-285750">
              <a:buClr>
                <a:schemeClr val="bg1"/>
              </a:buClr>
              <a:buFont typeface="Arial" panose="020B0604020202020204" pitchFamily="34" charset="0"/>
              <a:buChar char="•"/>
            </a:pPr>
            <a:r>
              <a:rPr lang="en-US" sz="2400" dirty="0">
                <a:solidFill>
                  <a:srgbClr val="E1DFD1"/>
                </a:solidFill>
              </a:rPr>
              <a:t>Sounds are vibrations traveling through the air as waves</a:t>
            </a:r>
          </a:p>
          <a:p>
            <a:pPr marL="285750" indent="-285750">
              <a:buClr>
                <a:schemeClr val="bg1"/>
              </a:buClr>
              <a:buFont typeface="Arial" panose="020B0604020202020204" pitchFamily="34" charset="0"/>
              <a:buChar char="•"/>
            </a:pPr>
            <a:r>
              <a:rPr lang="en-US" sz="2400" dirty="0">
                <a:solidFill>
                  <a:srgbClr val="E1DFD1"/>
                </a:solidFill>
              </a:rPr>
              <a:t>Composed of a series </a:t>
            </a:r>
            <a:r>
              <a:rPr lang="en-US" sz="2400" dirty="0" smtClean="0">
                <a:solidFill>
                  <a:srgbClr val="E1DFD1"/>
                </a:solidFill>
              </a:rPr>
              <a:t>of amplitudes (loudness )and  pitches (quantified by frequencies)</a:t>
            </a:r>
            <a:endParaRPr lang="en-US" sz="2400" dirty="0">
              <a:solidFill>
                <a:srgbClr val="E1DFD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209" y="5186332"/>
            <a:ext cx="4176589" cy="118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8208" y="3195164"/>
            <a:ext cx="4176590" cy="118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descr="animation of a standing longitudinal wav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11296" y="2941528"/>
            <a:ext cx="4832967" cy="375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091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par>
                          <p:cTn id="11" fill="hold">
                            <p:stCondLst>
                              <p:cond delay="0"/>
                            </p:stCondLst>
                            <p:childTnLst>
                              <p:par>
                                <p:cTn id="12" presetID="10" presetClass="exit" presetSubtype="0" fill="hold" nodeType="afterEffect">
                                  <p:stCondLst>
                                    <p:cond delay="0"/>
                                  </p:stCondLst>
                                  <p:childTnLst>
                                    <p:animEffect transition="out" filter="fade">
                                      <p:cBhvr>
                                        <p:cTn id="13" dur="500"/>
                                        <p:tgtEl>
                                          <p:spTgt spid="1039"/>
                                        </p:tgtEl>
                                      </p:cBhvr>
                                    </p:animEffect>
                                    <p:set>
                                      <p:cBhvr>
                                        <p:cTn id="14" dur="1" fill="hold">
                                          <p:stCondLst>
                                            <p:cond delay="499"/>
                                          </p:stCondLst>
                                        </p:cTn>
                                        <p:tgtEl>
                                          <p:spTgt spid="10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sound waves illustrated</a:t>
            </a:r>
            <a:endParaRPr lang="en-US" dirty="0"/>
          </a:p>
        </p:txBody>
      </p:sp>
      <p:pic>
        <p:nvPicPr>
          <p:cNvPr id="5124" name="Picture 4" descr="http://www.sharetechnote.com/image/EngMath_Fourier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320" y="1626003"/>
            <a:ext cx="6531427" cy="502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2524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3d representation</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587" y="1952625"/>
            <a:ext cx="8589288" cy="4365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0904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niorDesign">
  <a:themeElements>
    <a:clrScheme name="Custom 1">
      <a:dk1>
        <a:srgbClr val="000000"/>
      </a:dk1>
      <a:lt1>
        <a:srgbClr val="95DBCF"/>
      </a:lt1>
      <a:dk2>
        <a:srgbClr val="000000"/>
      </a:dk2>
      <a:lt2>
        <a:srgbClr val="E1DFD1"/>
      </a:lt2>
      <a:accent1>
        <a:srgbClr val="4D1979"/>
      </a:accent1>
      <a:accent2>
        <a:srgbClr val="F47D20"/>
      </a:accent2>
      <a:accent3>
        <a:srgbClr val="CD9C47"/>
      </a:accent3>
      <a:accent4>
        <a:srgbClr val="9A92CD"/>
      </a:accent4>
      <a:accent5>
        <a:srgbClr val="7D639B"/>
      </a:accent5>
      <a:accent6>
        <a:srgbClr val="95DBCF"/>
      </a:accent6>
      <a:hlink>
        <a:srgbClr val="A84914"/>
      </a:hlink>
      <a:folHlink>
        <a:srgbClr val="B2567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seniorDesign" id="{9C011416-A470-4622-831B-28EF33D1AEF3}" vid="{DBCEE8FF-7359-4F9F-B6D2-9D1C326FD389}"/>
    </a:ext>
  </a:extLst>
</a:theme>
</file>

<file path=ppt/theme/theme2.xml><?xml version="1.0" encoding="utf-8"?>
<a:theme xmlns:a="http://schemas.openxmlformats.org/drawingml/2006/main" name="1_seniorDesign">
  <a:themeElements>
    <a:clrScheme name="Custom 9">
      <a:dk1>
        <a:srgbClr val="000000"/>
      </a:dk1>
      <a:lt1>
        <a:srgbClr val="95DBCF"/>
      </a:lt1>
      <a:dk2>
        <a:srgbClr val="000000"/>
      </a:dk2>
      <a:lt2>
        <a:srgbClr val="E1DFD1"/>
      </a:lt2>
      <a:accent1>
        <a:srgbClr val="4D1979"/>
      </a:accent1>
      <a:accent2>
        <a:srgbClr val="F47D20"/>
      </a:accent2>
      <a:accent3>
        <a:srgbClr val="CD9C47"/>
      </a:accent3>
      <a:accent4>
        <a:srgbClr val="9A92CD"/>
      </a:accent4>
      <a:accent5>
        <a:srgbClr val="7D639B"/>
      </a:accent5>
      <a:accent6>
        <a:srgbClr val="733678"/>
      </a:accent6>
      <a:hlink>
        <a:srgbClr val="A84914"/>
      </a:hlink>
      <a:folHlink>
        <a:srgbClr val="B2567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seniorDesign" id="{9C011416-A470-4622-831B-28EF33D1AEF3}" vid="{DBCEE8FF-7359-4F9F-B6D2-9D1C326FD3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seniorDesign</Template>
  <TotalTime>767</TotalTime>
  <Words>747</Words>
  <Application>Microsoft Macintosh PowerPoint</Application>
  <PresentationFormat>Custom</PresentationFormat>
  <Paragraphs>147</Paragraphs>
  <Slides>22</Slides>
  <Notes>20</Notes>
  <HiddenSlides>2</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seniorDesign</vt:lpstr>
      <vt:lpstr>1_seniorDesign</vt:lpstr>
      <vt:lpstr>Ribbit</vt:lpstr>
      <vt:lpstr>Project background</vt:lpstr>
      <vt:lpstr>Our idea: an overview</vt:lpstr>
      <vt:lpstr>Major challenges</vt:lpstr>
      <vt:lpstr>Use case</vt:lpstr>
      <vt:lpstr>The key is sound processing!</vt:lpstr>
      <vt:lpstr>What is sound?</vt:lpstr>
      <vt:lpstr>complex sound waves illustrated</vt:lpstr>
      <vt:lpstr>A 3d representation</vt:lpstr>
      <vt:lpstr>Fundamental and harmonic components</vt:lpstr>
      <vt:lpstr>complex Sound wave represented in  Fundamental and harmonic </vt:lpstr>
      <vt:lpstr>Why cannot hear (understand) sound? “Asa vs. asha”</vt:lpstr>
      <vt:lpstr>We need to amplify sound according to the frequency</vt:lpstr>
      <vt:lpstr>Fourier Transform: domain converter</vt:lpstr>
      <vt:lpstr>Fast Fourier Transform (fft)</vt:lpstr>
      <vt:lpstr>What happens next after FFT?</vt:lpstr>
      <vt:lpstr>Filtering certain frequencies</vt:lpstr>
      <vt:lpstr>How to filter?</vt:lpstr>
      <vt:lpstr>Increase GAINs (amplitude) + SHIFT Frequency</vt:lpstr>
      <vt:lpstr>Hardware limitations</vt:lpstr>
      <vt:lpstr>Why worry about the Sampling Rate?</vt:lpstr>
      <vt:lpstr>DEMO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Ribbit</dc:title>
  <dc:creator>Robert Kern</dc:creator>
  <cp:lastModifiedBy>Robert Kern</cp:lastModifiedBy>
  <cp:revision>185</cp:revision>
  <dcterms:created xsi:type="dcterms:W3CDTF">2016-01-29T21:58:09Z</dcterms:created>
  <dcterms:modified xsi:type="dcterms:W3CDTF">2016-02-01T21:43:59Z</dcterms:modified>
</cp:coreProperties>
</file>