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18"/>
  </p:notesMasterIdLst>
  <p:sldIdLst>
    <p:sldId id="256" r:id="rId2"/>
    <p:sldId id="257" r:id="rId3"/>
    <p:sldId id="263" r:id="rId4"/>
    <p:sldId id="270" r:id="rId5"/>
    <p:sldId id="267" r:id="rId6"/>
    <p:sldId id="259" r:id="rId7"/>
    <p:sldId id="260" r:id="rId8"/>
    <p:sldId id="261" r:id="rId9"/>
    <p:sldId id="262" r:id="rId10"/>
    <p:sldId id="266" r:id="rId11"/>
    <p:sldId id="268" r:id="rId12"/>
    <p:sldId id="258" r:id="rId13"/>
    <p:sldId id="264" r:id="rId14"/>
    <p:sldId id="269" r:id="rId15"/>
    <p:sldId id="271" r:id="rId16"/>
    <p:sldId id="265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E2D0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scatterChart>
        <c:scatterStyle val="smoothMarker"/>
        <c:varyColors val="0"/>
        <c:ser>
          <c:idx val="0"/>
          <c:order val="0"/>
          <c:spPr>
            <a:ln w="9525" cap="rnd">
              <a:solidFill>
                <a:schemeClr val="accent1"/>
              </a:solidFill>
              <a:round/>
            </a:ln>
            <a:effectLst>
              <a:outerShdw blurRad="63500" dist="38100" dir="5400000" rotWithShape="0">
                <a:srgbClr val="000000">
                  <a:alpha val="60000"/>
                </a:srgbClr>
              </a:outerShdw>
            </a:effectLst>
          </c:spPr>
          <c:marker>
            <c:symbol val="circle"/>
            <c:size val="6"/>
            <c:spPr>
              <a:gradFill rotWithShape="1">
                <a:gsLst>
                  <a:gs pos="0">
                    <a:schemeClr val="accent1">
                      <a:tint val="98000"/>
                      <a:lumMod val="114000"/>
                    </a:schemeClr>
                  </a:gs>
                  <a:gs pos="100000">
                    <a:schemeClr val="accent1">
                      <a:shade val="90000"/>
                      <a:lumMod val="84000"/>
                    </a:schemeClr>
                  </a:gs>
                </a:gsLst>
                <a:lin ang="5400000" scaled="0"/>
              </a:gradFill>
              <a:ln w="9525" cap="rnd">
                <a:solidFill>
                  <a:schemeClr val="accent1"/>
                </a:solidFill>
                <a:round/>
              </a:ln>
              <a:effectLst>
                <a:outerShdw blurRad="63500" dist="38100" dir="5400000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threePt" dir="tl"/>
              </a:scene3d>
              <a:sp3d prstMaterial="plastic">
                <a:bevelT w="0" h="0"/>
              </a:sp3d>
            </c:spPr>
          </c:marker>
          <c:xVal>
            <c:numRef>
              <c:f>Sheet1!$A$8:$A$24</c:f>
              <c:numCache>
                <c:formatCode>0</c:formatCode>
                <c:ptCount val="17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</c:numCache>
            </c:numRef>
          </c:xVal>
          <c:yVal>
            <c:numRef>
              <c:f>Sheet1!$B$8:$B$24</c:f>
              <c:numCache>
                <c:formatCode>0.000000</c:formatCode>
                <c:ptCount val="17"/>
                <c:pt idx="0" formatCode="General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-1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-1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-1</c:v>
                </c:pt>
                <c:pt idx="12">
                  <c:v>0</c:v>
                </c:pt>
                <c:pt idx="13">
                  <c:v>1</c:v>
                </c:pt>
                <c:pt idx="14">
                  <c:v>0</c:v>
                </c:pt>
                <c:pt idx="15">
                  <c:v>-1</c:v>
                </c:pt>
                <c:pt idx="16">
                  <c:v>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7842712"/>
        <c:axId val="97843888"/>
      </c:scatterChart>
      <c:valAx>
        <c:axId val="97842712"/>
        <c:scaling>
          <c:orientation val="minMax"/>
          <c:max val="16"/>
        </c:scaling>
        <c:delete val="0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Time (1/16 second)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lt1">
                <a:lumMod val="50000"/>
              </a:schemeClr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97843888"/>
        <c:crosses val="autoZero"/>
        <c:crossBetween val="midCat"/>
      </c:valAx>
      <c:valAx>
        <c:axId val="97843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rgbClr val="000000">
                  <a:alpha val="10000"/>
                </a:srgbClr>
              </a:solidFill>
              <a:round/>
            </a:ln>
            <a:effectLst/>
          </c:spPr>
        </c:majorGridlines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Amplitude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0000"/>
            </a:solidFill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97842712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rgbClr val="E2D0A6"/>
    </a:solidFill>
    <a:ln>
      <a:solidFill>
        <a:srgbClr val="000000"/>
      </a:solidFill>
    </a:ln>
    <a:effectLst/>
  </c:spPr>
  <c:txPr>
    <a:bodyPr/>
    <a:lstStyle/>
    <a:p>
      <a:pPr>
        <a:defRPr>
          <a:solidFill>
            <a:srgbClr val="000000"/>
          </a:solidFill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EEFD23-C029-EC43-A1B4-E36B4769CACB}" type="doc">
      <dgm:prSet loTypeId="urn:microsoft.com/office/officeart/2005/8/layout/process4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558804A-EACE-0340-9641-A917320E2601}">
      <dgm:prSet phldrT="[Text]"/>
      <dgm:spPr/>
      <dgm:t>
        <a:bodyPr/>
        <a:lstStyle/>
        <a:p>
          <a:r>
            <a:rPr lang="en-US" dirty="0" smtClean="0">
              <a:solidFill>
                <a:srgbClr val="FFFFFF"/>
              </a:solidFill>
            </a:rPr>
            <a:t>Record sound</a:t>
          </a:r>
          <a:endParaRPr lang="en-US" dirty="0">
            <a:solidFill>
              <a:srgbClr val="FFFFFF"/>
            </a:solidFill>
          </a:endParaRPr>
        </a:p>
      </dgm:t>
    </dgm:pt>
    <dgm:pt modelId="{8CF22CDA-F75C-1E49-AF25-520E6B302CFF}" type="parTrans" cxnId="{A4D48253-A27D-454F-9775-42A5D6AECB73}">
      <dgm:prSet/>
      <dgm:spPr/>
      <dgm:t>
        <a:bodyPr/>
        <a:lstStyle/>
        <a:p>
          <a:endParaRPr lang="en-US"/>
        </a:p>
      </dgm:t>
    </dgm:pt>
    <dgm:pt modelId="{BEE0FCFA-9C52-2041-A593-E94138B5482F}" type="sibTrans" cxnId="{A4D48253-A27D-454F-9775-42A5D6AECB73}">
      <dgm:prSet/>
      <dgm:spPr/>
      <dgm:t>
        <a:bodyPr/>
        <a:lstStyle/>
        <a:p>
          <a:endParaRPr lang="en-US"/>
        </a:p>
      </dgm:t>
    </dgm:pt>
    <dgm:pt modelId="{B9BA2F17-11BD-8B48-A4C4-8529458947BB}">
      <dgm:prSet phldrT="[Text]"/>
      <dgm:spPr/>
      <dgm:t>
        <a:bodyPr/>
        <a:lstStyle/>
        <a:p>
          <a:r>
            <a:rPr lang="en-US" dirty="0" smtClean="0">
              <a:solidFill>
                <a:srgbClr val="FFFFFF"/>
              </a:solidFill>
            </a:rPr>
            <a:t>Process sound</a:t>
          </a:r>
          <a:endParaRPr lang="en-US" dirty="0">
            <a:solidFill>
              <a:srgbClr val="FFFFFF"/>
            </a:solidFill>
          </a:endParaRPr>
        </a:p>
      </dgm:t>
    </dgm:pt>
    <dgm:pt modelId="{25E5595D-92DC-B646-8E39-5E8F617A82D1}" type="parTrans" cxnId="{119BECA8-8B52-B948-AD63-7AFCBBC59F26}">
      <dgm:prSet/>
      <dgm:spPr/>
      <dgm:t>
        <a:bodyPr/>
        <a:lstStyle/>
        <a:p>
          <a:endParaRPr lang="en-US"/>
        </a:p>
      </dgm:t>
    </dgm:pt>
    <dgm:pt modelId="{8E3AFE45-4BE0-324E-9779-64CD9B1AD311}" type="sibTrans" cxnId="{119BECA8-8B52-B948-AD63-7AFCBBC59F26}">
      <dgm:prSet/>
      <dgm:spPr/>
      <dgm:t>
        <a:bodyPr/>
        <a:lstStyle/>
        <a:p>
          <a:endParaRPr lang="en-US"/>
        </a:p>
      </dgm:t>
    </dgm:pt>
    <dgm:pt modelId="{DEC2E7FB-3E19-2A4E-B2E0-A310C9E3B636}">
      <dgm:prSet phldrT="[Text]"/>
      <dgm:spPr/>
      <dgm:t>
        <a:bodyPr/>
        <a:lstStyle/>
        <a:p>
          <a:r>
            <a:rPr lang="en-US" dirty="0" smtClean="0">
              <a:solidFill>
                <a:srgbClr val="FFFFFF"/>
              </a:solidFill>
            </a:rPr>
            <a:t>Play sound</a:t>
          </a:r>
          <a:endParaRPr lang="en-US" dirty="0">
            <a:solidFill>
              <a:srgbClr val="FFFFFF"/>
            </a:solidFill>
          </a:endParaRPr>
        </a:p>
      </dgm:t>
    </dgm:pt>
    <dgm:pt modelId="{270C7487-A60B-BE47-9E93-ADD1B6502DDD}" type="parTrans" cxnId="{A5DEA8E0-79E3-6C43-B20B-A551B6F83732}">
      <dgm:prSet/>
      <dgm:spPr/>
      <dgm:t>
        <a:bodyPr/>
        <a:lstStyle/>
        <a:p>
          <a:endParaRPr lang="en-US"/>
        </a:p>
      </dgm:t>
    </dgm:pt>
    <dgm:pt modelId="{65D76A4D-2FDF-224B-A204-E3560296C2AA}" type="sibTrans" cxnId="{A5DEA8E0-79E3-6C43-B20B-A551B6F83732}">
      <dgm:prSet/>
      <dgm:spPr/>
      <dgm:t>
        <a:bodyPr/>
        <a:lstStyle/>
        <a:p>
          <a:endParaRPr lang="en-US"/>
        </a:p>
      </dgm:t>
    </dgm:pt>
    <dgm:pt modelId="{F3467556-4B05-814B-A3A4-CA25ED5CC2CA}" type="pres">
      <dgm:prSet presAssocID="{37EEFD23-C029-EC43-A1B4-E36B4769CAC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5998286-678C-A848-853C-4B5E7A30E0A2}" type="pres">
      <dgm:prSet presAssocID="{DEC2E7FB-3E19-2A4E-B2E0-A310C9E3B636}" presName="boxAndChildren" presStyleCnt="0"/>
      <dgm:spPr/>
    </dgm:pt>
    <dgm:pt modelId="{B9AD0970-39B9-4440-B2ED-955F08FF5C1B}" type="pres">
      <dgm:prSet presAssocID="{DEC2E7FB-3E19-2A4E-B2E0-A310C9E3B636}" presName="parentTextBox" presStyleLbl="node1" presStyleIdx="0" presStyleCnt="3"/>
      <dgm:spPr/>
      <dgm:t>
        <a:bodyPr/>
        <a:lstStyle/>
        <a:p>
          <a:endParaRPr lang="en-US"/>
        </a:p>
      </dgm:t>
    </dgm:pt>
    <dgm:pt modelId="{28DBD579-EC2C-8647-A032-69424C2205AD}" type="pres">
      <dgm:prSet presAssocID="{8E3AFE45-4BE0-324E-9779-64CD9B1AD311}" presName="sp" presStyleCnt="0"/>
      <dgm:spPr/>
    </dgm:pt>
    <dgm:pt modelId="{4084BC2F-0B39-2F42-8535-84552A673586}" type="pres">
      <dgm:prSet presAssocID="{B9BA2F17-11BD-8B48-A4C4-8529458947BB}" presName="arrowAndChildren" presStyleCnt="0"/>
      <dgm:spPr/>
    </dgm:pt>
    <dgm:pt modelId="{9E4DFE1F-CFB4-2B48-B77B-B2688F687938}" type="pres">
      <dgm:prSet presAssocID="{B9BA2F17-11BD-8B48-A4C4-8529458947BB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689874F3-8C43-EB40-A126-861760FEE2F3}" type="pres">
      <dgm:prSet presAssocID="{BEE0FCFA-9C52-2041-A593-E94138B5482F}" presName="sp" presStyleCnt="0"/>
      <dgm:spPr/>
    </dgm:pt>
    <dgm:pt modelId="{89B628AB-4550-4F42-87A3-61921FB78FFF}" type="pres">
      <dgm:prSet presAssocID="{0558804A-EACE-0340-9641-A917320E2601}" presName="arrowAndChildren" presStyleCnt="0"/>
      <dgm:spPr/>
    </dgm:pt>
    <dgm:pt modelId="{78B92A7D-7AA5-6244-BFA2-EA66BDB728DC}" type="pres">
      <dgm:prSet presAssocID="{0558804A-EACE-0340-9641-A917320E2601}" presName="parentTextArrow" presStyleLbl="node1" presStyleIdx="2" presStyleCnt="3"/>
      <dgm:spPr/>
      <dgm:t>
        <a:bodyPr/>
        <a:lstStyle/>
        <a:p>
          <a:endParaRPr lang="en-US"/>
        </a:p>
      </dgm:t>
    </dgm:pt>
  </dgm:ptLst>
  <dgm:cxnLst>
    <dgm:cxn modelId="{3E326E5C-3AA3-1F42-AEBE-AD21553D95C3}" type="presOf" srcId="{DEC2E7FB-3E19-2A4E-B2E0-A310C9E3B636}" destId="{B9AD0970-39B9-4440-B2ED-955F08FF5C1B}" srcOrd="0" destOrd="0" presId="urn:microsoft.com/office/officeart/2005/8/layout/process4"/>
    <dgm:cxn modelId="{C06F125C-DC81-3041-9EE6-9155F87E5906}" type="presOf" srcId="{B9BA2F17-11BD-8B48-A4C4-8529458947BB}" destId="{9E4DFE1F-CFB4-2B48-B77B-B2688F687938}" srcOrd="0" destOrd="0" presId="urn:microsoft.com/office/officeart/2005/8/layout/process4"/>
    <dgm:cxn modelId="{A4D48253-A27D-454F-9775-42A5D6AECB73}" srcId="{37EEFD23-C029-EC43-A1B4-E36B4769CACB}" destId="{0558804A-EACE-0340-9641-A917320E2601}" srcOrd="0" destOrd="0" parTransId="{8CF22CDA-F75C-1E49-AF25-520E6B302CFF}" sibTransId="{BEE0FCFA-9C52-2041-A593-E94138B5482F}"/>
    <dgm:cxn modelId="{119BECA8-8B52-B948-AD63-7AFCBBC59F26}" srcId="{37EEFD23-C029-EC43-A1B4-E36B4769CACB}" destId="{B9BA2F17-11BD-8B48-A4C4-8529458947BB}" srcOrd="1" destOrd="0" parTransId="{25E5595D-92DC-B646-8E39-5E8F617A82D1}" sibTransId="{8E3AFE45-4BE0-324E-9779-64CD9B1AD311}"/>
    <dgm:cxn modelId="{6EEB1FBA-1F1E-AB40-A6BC-59ADBA4EC09A}" type="presOf" srcId="{0558804A-EACE-0340-9641-A917320E2601}" destId="{78B92A7D-7AA5-6244-BFA2-EA66BDB728DC}" srcOrd="0" destOrd="0" presId="urn:microsoft.com/office/officeart/2005/8/layout/process4"/>
    <dgm:cxn modelId="{A5DEA8E0-79E3-6C43-B20B-A551B6F83732}" srcId="{37EEFD23-C029-EC43-A1B4-E36B4769CACB}" destId="{DEC2E7FB-3E19-2A4E-B2E0-A310C9E3B636}" srcOrd="2" destOrd="0" parTransId="{270C7487-A60B-BE47-9E93-ADD1B6502DDD}" sibTransId="{65D76A4D-2FDF-224B-A204-E3560296C2AA}"/>
    <dgm:cxn modelId="{C37A58D9-FBA2-D64F-81A5-3D6B87297D88}" type="presOf" srcId="{37EEFD23-C029-EC43-A1B4-E36B4769CACB}" destId="{F3467556-4B05-814B-A3A4-CA25ED5CC2CA}" srcOrd="0" destOrd="0" presId="urn:microsoft.com/office/officeart/2005/8/layout/process4"/>
    <dgm:cxn modelId="{F1220DC2-6855-A84D-8BA1-FF5866656A03}" type="presParOf" srcId="{F3467556-4B05-814B-A3A4-CA25ED5CC2CA}" destId="{45998286-678C-A848-853C-4B5E7A30E0A2}" srcOrd="0" destOrd="0" presId="urn:microsoft.com/office/officeart/2005/8/layout/process4"/>
    <dgm:cxn modelId="{3D535D8C-C1C7-7C4A-92C8-3DC4748984E3}" type="presParOf" srcId="{45998286-678C-A848-853C-4B5E7A30E0A2}" destId="{B9AD0970-39B9-4440-B2ED-955F08FF5C1B}" srcOrd="0" destOrd="0" presId="urn:microsoft.com/office/officeart/2005/8/layout/process4"/>
    <dgm:cxn modelId="{3BDC021C-AF3A-2B4C-993D-AFFEC7088AEB}" type="presParOf" srcId="{F3467556-4B05-814B-A3A4-CA25ED5CC2CA}" destId="{28DBD579-EC2C-8647-A032-69424C2205AD}" srcOrd="1" destOrd="0" presId="urn:microsoft.com/office/officeart/2005/8/layout/process4"/>
    <dgm:cxn modelId="{7ED135A9-9418-BC4E-9F68-F612B1A44834}" type="presParOf" srcId="{F3467556-4B05-814B-A3A4-CA25ED5CC2CA}" destId="{4084BC2F-0B39-2F42-8535-84552A673586}" srcOrd="2" destOrd="0" presId="urn:microsoft.com/office/officeart/2005/8/layout/process4"/>
    <dgm:cxn modelId="{44857AE7-9160-4546-B483-4824C9342A33}" type="presParOf" srcId="{4084BC2F-0B39-2F42-8535-84552A673586}" destId="{9E4DFE1F-CFB4-2B48-B77B-B2688F687938}" srcOrd="0" destOrd="0" presId="urn:microsoft.com/office/officeart/2005/8/layout/process4"/>
    <dgm:cxn modelId="{12D45406-7664-6648-9567-4CC10EC985EC}" type="presParOf" srcId="{F3467556-4B05-814B-A3A4-CA25ED5CC2CA}" destId="{689874F3-8C43-EB40-A126-861760FEE2F3}" srcOrd="3" destOrd="0" presId="urn:microsoft.com/office/officeart/2005/8/layout/process4"/>
    <dgm:cxn modelId="{D75E4C8D-BDB4-4C48-939E-97A4E193CAFD}" type="presParOf" srcId="{F3467556-4B05-814B-A3A4-CA25ED5CC2CA}" destId="{89B628AB-4550-4F42-87A3-61921FB78FFF}" srcOrd="4" destOrd="0" presId="urn:microsoft.com/office/officeart/2005/8/layout/process4"/>
    <dgm:cxn modelId="{58EAD553-A0B6-0649-BE14-C8B46458F744}" type="presParOf" srcId="{89B628AB-4550-4F42-87A3-61921FB78FFF}" destId="{78B92A7D-7AA5-6244-BFA2-EA66BDB728D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C792EE-E73F-014C-9508-1E5BBE7D8864}" type="datetimeFigureOut">
              <a:rPr lang="en-US" smtClean="0"/>
              <a:t>12/15/2015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309A3-7E7D-E745-B852-F69BE7EF57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03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robert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309A3-7E7D-E745-B852-F69BE7EF577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4464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Esteban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309A3-7E7D-E745-B852-F69BE7EF577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4549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Esteban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309A3-7E7D-E745-B852-F69BE7EF577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9011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Esteban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309A3-7E7D-E745-B852-F69BE7EF577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66742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Esteban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309A3-7E7D-E745-B852-F69BE7EF577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3986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Robert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309A3-7E7D-E745-B852-F69BE7EF577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08290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Robert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309A3-7E7D-E745-B852-F69BE7EF577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9567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Robert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309A3-7E7D-E745-B852-F69BE7EF577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4457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Robert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309A3-7E7D-E745-B852-F69BE7EF577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720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Robert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309A3-7E7D-E745-B852-F69BE7EF577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0734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Duy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309A3-7E7D-E745-B852-F69BE7EF577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2307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Duy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309A3-7E7D-E745-B852-F69BE7EF577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65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Duy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309A3-7E7D-E745-B852-F69BE7EF577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425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Duy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309A3-7E7D-E745-B852-F69BE7EF577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850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Duy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309A3-7E7D-E745-B852-F69BE7EF577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47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Esteban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309A3-7E7D-E745-B852-F69BE7EF577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838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solidFill>
            <a:srgbClr val="404040"/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12/15/2015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12/15/2015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12/15/2015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12/15/2015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12/15/2015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12/15/2015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solidFill>
            <a:schemeClr val="tx1">
              <a:lumMod val="75000"/>
              <a:lumOff val="25000"/>
            </a:schemeClr>
          </a:solidFill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12/15/2015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Duy</a:t>
            </a:r>
            <a:r>
              <a:rPr lang="en-US" dirty="0" smtClean="0"/>
              <a:t> Dang, Robert Kern, Esteban </a:t>
            </a:r>
            <a:r>
              <a:rPr lang="en-US" dirty="0" err="1" smtClean="0"/>
              <a:t>Kleckner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939" y="3242373"/>
            <a:ext cx="6738931" cy="12199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45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 architecture </a:t>
            </a:r>
            <a:br>
              <a:rPr lang="en-US" dirty="0" smtClean="0"/>
            </a:br>
            <a:r>
              <a:rPr lang="en-US" dirty="0" smtClean="0"/>
              <a:t>(50,000 foot view)</a:t>
            </a:r>
            <a:endParaRPr lang="en-US" dirty="0"/>
          </a:p>
        </p:txBody>
      </p:sp>
      <p:grpSp>
        <p:nvGrpSpPr>
          <p:cNvPr id="34" name="Group 33"/>
          <p:cNvGrpSpPr/>
          <p:nvPr/>
        </p:nvGrpSpPr>
        <p:grpSpPr>
          <a:xfrm>
            <a:off x="0" y="2676378"/>
            <a:ext cx="8810971" cy="2217126"/>
            <a:chOff x="0" y="2676378"/>
            <a:chExt cx="8810971" cy="2217126"/>
          </a:xfrm>
        </p:grpSpPr>
        <p:pic>
          <p:nvPicPr>
            <p:cNvPr id="23" name="Picture 103" descr="SPEAKING.png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2802505"/>
              <a:ext cx="1896683" cy="18373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4" name="Picture 104" descr="index.png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60400" y="3163372"/>
              <a:ext cx="1150571" cy="11145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5" name="Straight Arrow Connector 24"/>
            <p:cNvCxnSpPr/>
            <p:nvPr/>
          </p:nvCxnSpPr>
          <p:spPr bwMode="auto">
            <a:xfrm>
              <a:off x="3926628" y="3727594"/>
              <a:ext cx="1470775" cy="0"/>
            </a:xfrm>
            <a:prstGeom prst="straightConnector1">
              <a:avLst/>
            </a:prstGeom>
            <a:ln w="38100" cmpd="sng">
              <a:solidFill>
                <a:schemeClr val="accent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 bwMode="auto">
            <a:xfrm flipV="1">
              <a:off x="6211461" y="3720667"/>
              <a:ext cx="1422889" cy="6927"/>
            </a:xfrm>
            <a:prstGeom prst="straightConnector1">
              <a:avLst/>
            </a:prstGeom>
            <a:ln w="38100" cmpd="sng">
              <a:solidFill>
                <a:schemeClr val="accent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111"/>
            <p:cNvSpPr txBox="1">
              <a:spLocks noChangeArrowheads="1"/>
            </p:cNvSpPr>
            <p:nvPr/>
          </p:nvSpPr>
          <p:spPr bwMode="auto">
            <a:xfrm>
              <a:off x="4161844" y="3423148"/>
              <a:ext cx="1256082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en-US" sz="1600" dirty="0" smtClean="0">
                  <a:solidFill>
                    <a:srgbClr val="E1DFD1"/>
                  </a:solidFill>
                </a:rPr>
                <a:t>Output</a:t>
              </a:r>
              <a:r>
                <a:rPr lang="en-US" sz="1600" dirty="0" smtClean="0"/>
                <a:t> </a:t>
              </a:r>
              <a:r>
                <a:rPr lang="en-US" sz="1600" dirty="0" smtClean="0">
                  <a:solidFill>
                    <a:srgbClr val="E1DFD1"/>
                  </a:solidFill>
                </a:rPr>
                <a:t>Signal</a:t>
              </a:r>
              <a:endParaRPr lang="en-US" sz="1600" dirty="0">
                <a:solidFill>
                  <a:srgbClr val="E1DFD1"/>
                </a:solidFill>
              </a:endParaRPr>
            </a:p>
          </p:txBody>
        </p:sp>
        <p:sp>
          <p:nvSpPr>
            <p:cNvPr id="28" name="TextBox 112"/>
            <p:cNvSpPr txBox="1">
              <a:spLocks noChangeArrowheads="1"/>
            </p:cNvSpPr>
            <p:nvPr/>
          </p:nvSpPr>
          <p:spPr bwMode="auto">
            <a:xfrm>
              <a:off x="1751249" y="3423148"/>
              <a:ext cx="1140357" cy="5847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en-US" sz="1600" dirty="0">
                  <a:solidFill>
                    <a:srgbClr val="E1DFD1"/>
                  </a:solidFill>
                </a:rPr>
                <a:t>Input</a:t>
              </a:r>
              <a:r>
                <a:rPr lang="en-US" sz="1600" dirty="0"/>
                <a:t> </a:t>
              </a:r>
              <a:r>
                <a:rPr lang="en-US" sz="1600" dirty="0" smtClean="0">
                  <a:solidFill>
                    <a:srgbClr val="E1DFD1"/>
                  </a:solidFill>
                </a:rPr>
                <a:t>Sound</a:t>
              </a:r>
              <a:endParaRPr lang="en-US" sz="1600" dirty="0">
                <a:solidFill>
                  <a:srgbClr val="E1DFD1"/>
                </a:solidFill>
              </a:endParaRPr>
            </a:p>
          </p:txBody>
        </p:sp>
        <p:sp>
          <p:nvSpPr>
            <p:cNvPr id="29" name="TextBox 114"/>
            <p:cNvSpPr txBox="1">
              <a:spLocks noChangeArrowheads="1"/>
            </p:cNvSpPr>
            <p:nvPr/>
          </p:nvSpPr>
          <p:spPr bwMode="auto">
            <a:xfrm>
              <a:off x="6297805" y="3349457"/>
              <a:ext cx="143170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1pPr>
              <a:lvl2pPr marL="742950" indent="-285750"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2pPr>
              <a:lvl3pPr marL="1143000" indent="-228600"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3pPr>
              <a:lvl4pPr marL="1600200" indent="-228600"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4pPr>
              <a:lvl5pPr marL="2057400" indent="-228600"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100">
                  <a:solidFill>
                    <a:schemeClr val="tx1"/>
                  </a:solidFill>
                  <a:latin typeface="Times New Roman" charset="0"/>
                  <a:ea typeface="MS PGothic" charset="0"/>
                  <a:cs typeface="MS PGothic" charset="0"/>
                </a:defRPr>
              </a:lvl9pPr>
            </a:lstStyle>
            <a:p>
              <a:r>
                <a:rPr lang="en-US" sz="1600" dirty="0">
                  <a:solidFill>
                    <a:srgbClr val="E1DFD1"/>
                  </a:solidFill>
                </a:rPr>
                <a:t>Output Sound</a:t>
              </a:r>
            </a:p>
          </p:txBody>
        </p:sp>
        <p:cxnSp>
          <p:nvCxnSpPr>
            <p:cNvPr id="30" name="Straight Arrow Connector 29"/>
            <p:cNvCxnSpPr/>
            <p:nvPr/>
          </p:nvCxnSpPr>
          <p:spPr bwMode="auto">
            <a:xfrm>
              <a:off x="1599721" y="3727594"/>
              <a:ext cx="1470775" cy="0"/>
            </a:xfrm>
            <a:prstGeom prst="straightConnector1">
              <a:avLst/>
            </a:prstGeom>
            <a:ln w="38100" cmpd="sng">
              <a:solidFill>
                <a:schemeClr val="accent2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pic>
          <p:nvPicPr>
            <p:cNvPr id="31" name="Picture 30" descr="iphone.png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77117" y="2802505"/>
              <a:ext cx="2607632" cy="2090999"/>
            </a:xfrm>
            <a:prstGeom prst="rect">
              <a:avLst/>
            </a:prstGeom>
          </p:spPr>
        </p:pic>
        <p:pic>
          <p:nvPicPr>
            <p:cNvPr id="32" name="Picture 31" descr="earbuds.png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55209" y="2676378"/>
              <a:ext cx="1957787" cy="201844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18484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System architecture </a:t>
            </a:r>
            <a:br>
              <a:rPr lang="en-US" dirty="0" smtClean="0"/>
            </a:br>
            <a:r>
              <a:rPr lang="en-US" dirty="0" smtClean="0"/>
              <a:t>(10,000 foot view)</a:t>
            </a:r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223" y="2135816"/>
            <a:ext cx="8735007" cy="3899771"/>
          </a:xfrm>
          <a:prstGeom prst="rect">
            <a:avLst/>
          </a:prstGeom>
          <a:solidFill>
            <a:schemeClr val="bg2"/>
          </a:solidFill>
        </p:spPr>
      </p:pic>
    </p:spTree>
    <p:extLst>
      <p:ext uri="{BB962C8B-B14F-4D97-AF65-F5344CB8AC3E}">
        <p14:creationId xmlns:p14="http://schemas.microsoft.com/office/powerpoint/2010/main" val="836964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11562745"/>
              </p:ext>
            </p:extLst>
          </p:nvPr>
        </p:nvGraphicFramePr>
        <p:xfrm>
          <a:off x="457200" y="1752600"/>
          <a:ext cx="82296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Task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Completion Date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Iteration 2: Completed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Algorithm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January 31, 2016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Faculty Presentation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February</a:t>
                      </a:r>
                      <a:r>
                        <a:rPr lang="en-US" baseline="0" dirty="0" smtClean="0"/>
                        <a:t> 2, 2016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User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Manual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February</a:t>
                      </a:r>
                      <a:r>
                        <a:rPr lang="en-US" baseline="0" dirty="0" smtClean="0"/>
                        <a:t> 11, 2016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Iteration 3: Clinical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Testing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March 11,</a:t>
                      </a:r>
                      <a:r>
                        <a:rPr lang="en-US" baseline="0" dirty="0" smtClean="0"/>
                        <a:t> 2016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SRS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Poster Submission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March 31, 2016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Iteration 4: Final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Tweaks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 1, 2016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Developers Manual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 5, 2016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SRS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 8, 2016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NTASC Wichita Falls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 16,</a:t>
                      </a:r>
                      <a:r>
                        <a:rPr lang="en-US" baseline="0" dirty="0" smtClean="0"/>
                        <a:t> 2016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Complete All</a:t>
                      </a:r>
                      <a:r>
                        <a:rPr lang="en-US" baseline="0" dirty="0" smtClean="0">
                          <a:solidFill>
                            <a:srgbClr val="000000"/>
                          </a:solidFill>
                        </a:rPr>
                        <a:t> Documentation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 24, 2016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Final Presentation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April</a:t>
                      </a:r>
                      <a:r>
                        <a:rPr lang="en-US" baseline="0" dirty="0" smtClean="0"/>
                        <a:t> 28, 2016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2258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to come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1DFD1"/>
                </a:solidFill>
              </a:rPr>
              <a:t>Updating the algorithm</a:t>
            </a:r>
          </a:p>
          <a:p>
            <a:r>
              <a:rPr lang="en-US" dirty="0" smtClean="0">
                <a:solidFill>
                  <a:srgbClr val="E1DFD1"/>
                </a:solidFill>
              </a:rPr>
              <a:t>Prescription model</a:t>
            </a:r>
          </a:p>
          <a:p>
            <a:r>
              <a:rPr lang="en-US" dirty="0" smtClean="0">
                <a:solidFill>
                  <a:srgbClr val="E1DFD1"/>
                </a:solidFill>
              </a:rPr>
              <a:t>Human trials</a:t>
            </a:r>
          </a:p>
          <a:p>
            <a:endParaRPr lang="en-US" dirty="0">
              <a:solidFill>
                <a:srgbClr val="E1DF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90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Screenshots of the application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627" y="1737341"/>
            <a:ext cx="2672258" cy="475305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3103" y="1737341"/>
            <a:ext cx="2674188" cy="4756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94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Screenshots of the application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1516" y="1837427"/>
            <a:ext cx="2565615" cy="456337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7940" y="1837427"/>
            <a:ext cx="2565615" cy="4563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64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0452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1DFD1"/>
                </a:solidFill>
              </a:rPr>
              <a:t>Sound</a:t>
            </a:r>
          </a:p>
          <a:p>
            <a:r>
              <a:rPr lang="en-US" dirty="0" smtClean="0">
                <a:solidFill>
                  <a:srgbClr val="E1DFD1"/>
                </a:solidFill>
              </a:rPr>
              <a:t>Project background</a:t>
            </a:r>
          </a:p>
          <a:p>
            <a:r>
              <a:rPr lang="en-US" dirty="0">
                <a:solidFill>
                  <a:srgbClr val="E1DFD1"/>
                </a:solidFill>
              </a:rPr>
              <a:t>Project </a:t>
            </a:r>
            <a:r>
              <a:rPr lang="en-US" dirty="0" smtClean="0">
                <a:solidFill>
                  <a:srgbClr val="E1DFD1"/>
                </a:solidFill>
              </a:rPr>
              <a:t>requirements</a:t>
            </a:r>
          </a:p>
          <a:p>
            <a:r>
              <a:rPr lang="en-US" dirty="0" smtClean="0">
                <a:solidFill>
                  <a:srgbClr val="E1DFD1"/>
                </a:solidFill>
              </a:rPr>
              <a:t>Algorithm</a:t>
            </a:r>
          </a:p>
          <a:p>
            <a:r>
              <a:rPr lang="en-US" dirty="0" smtClean="0">
                <a:solidFill>
                  <a:srgbClr val="E1DFD1"/>
                </a:solidFill>
              </a:rPr>
              <a:t>System architecture diagram</a:t>
            </a:r>
          </a:p>
          <a:p>
            <a:r>
              <a:rPr lang="en-US" dirty="0" smtClean="0">
                <a:solidFill>
                  <a:srgbClr val="E1DFD1"/>
                </a:solidFill>
              </a:rPr>
              <a:t>Next semester</a:t>
            </a:r>
          </a:p>
          <a:p>
            <a:endParaRPr lang="en-US" dirty="0">
              <a:solidFill>
                <a:srgbClr val="E1DF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91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 and pitch</a:t>
            </a:r>
            <a:endParaRPr lang="en-US" dirty="0"/>
          </a:p>
        </p:txBody>
      </p:sp>
      <p:pic>
        <p:nvPicPr>
          <p:cNvPr id="10" name="Picture 9" descr="Frequency_vs_name.svg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128" y="1683926"/>
            <a:ext cx="4335247" cy="3715926"/>
          </a:xfrm>
          <a:prstGeom prst="rect">
            <a:avLst/>
          </a:prstGeom>
          <a:solidFill>
            <a:schemeClr val="bg2"/>
          </a:solidFill>
        </p:spPr>
      </p:pic>
      <p:sp>
        <p:nvSpPr>
          <p:cNvPr id="3" name="TextBox 2"/>
          <p:cNvSpPr txBox="1"/>
          <p:nvPr/>
        </p:nvSpPr>
        <p:spPr>
          <a:xfrm>
            <a:off x="4960189" y="1897811"/>
            <a:ext cx="35713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E1DFD1"/>
                </a:solidFill>
              </a:rPr>
              <a:t>Sound is just a series of frequencies and pitches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E1DFD1"/>
                </a:solidFill>
              </a:rPr>
              <a:t>The ear recognizes these sounds and converts them into signals that we can recognize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E1DF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93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Digital Representation of a sound wave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86792394"/>
              </p:ext>
            </p:extLst>
          </p:nvPr>
        </p:nvGraphicFramePr>
        <p:xfrm>
          <a:off x="263681" y="1752600"/>
          <a:ext cx="4016689" cy="2658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5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4623690"/>
              </p:ext>
            </p:extLst>
          </p:nvPr>
        </p:nvGraphicFramePr>
        <p:xfrm>
          <a:off x="5412154" y="1761066"/>
          <a:ext cx="3274646" cy="3910847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637323"/>
                <a:gridCol w="1637323"/>
              </a:tblGrid>
              <a:tr h="66941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Time (sec)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FF"/>
                          </a:solidFill>
                        </a:rPr>
                        <a:t>Amplitude</a:t>
                      </a:r>
                      <a:r>
                        <a:rPr lang="en-US" baseline="0" dirty="0" smtClean="0">
                          <a:solidFill>
                            <a:srgbClr val="FFFFFF"/>
                          </a:solidFill>
                        </a:rPr>
                        <a:t> of Wave @ Time</a:t>
                      </a:r>
                      <a:endParaRPr lang="en-US" dirty="0">
                        <a:solidFill>
                          <a:srgbClr val="FFFFFF"/>
                        </a:solidFill>
                      </a:endParaRPr>
                    </a:p>
                  </a:txBody>
                  <a:tcPr/>
                </a:tc>
              </a:tr>
              <a:tr h="387838">
                <a:tc>
                  <a:txBody>
                    <a:bodyPr/>
                    <a:lstStyle/>
                    <a:p>
                      <a:r>
                        <a:rPr lang="en-US" dirty="0" smtClean="0"/>
                        <a:t>(0/16)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7838">
                <a:tc>
                  <a:txBody>
                    <a:bodyPr/>
                    <a:lstStyle/>
                    <a:p>
                      <a:r>
                        <a:rPr lang="en-US" dirty="0" smtClean="0"/>
                        <a:t>(1/16)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87838">
                <a:tc>
                  <a:txBody>
                    <a:bodyPr/>
                    <a:lstStyle/>
                    <a:p>
                      <a:r>
                        <a:rPr lang="en-US" dirty="0" smtClean="0"/>
                        <a:t>(2/16)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387838">
                <a:tc>
                  <a:txBody>
                    <a:bodyPr/>
                    <a:lstStyle/>
                    <a:p>
                      <a:r>
                        <a:rPr lang="en-US" dirty="0" smtClean="0"/>
                        <a:t>(3/16)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-1</a:t>
                      </a:r>
                      <a:endParaRPr lang="en-US" dirty="0"/>
                    </a:p>
                  </a:txBody>
                  <a:tcPr/>
                </a:tc>
              </a:tr>
              <a:tr h="387838">
                <a:tc>
                  <a:txBody>
                    <a:bodyPr/>
                    <a:lstStyle/>
                    <a:p>
                      <a:r>
                        <a:rPr lang="en-US" dirty="0" smtClean="0"/>
                        <a:t>(4/16)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669419">
                <a:tc>
                  <a:txBody>
                    <a:bodyPr/>
                    <a:lstStyle/>
                    <a:p>
                      <a:r>
                        <a:rPr lang="en-US" dirty="0" smtClean="0"/>
                        <a:t>………………………………………………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………………………………………………</a:t>
                      </a:r>
                      <a:endParaRPr lang="en-US" dirty="0"/>
                    </a:p>
                  </a:txBody>
                  <a:tcPr/>
                </a:tc>
              </a:tr>
              <a:tr h="387838">
                <a:tc>
                  <a:txBody>
                    <a:bodyPr/>
                    <a:lstStyle/>
                    <a:p>
                      <a:r>
                        <a:rPr lang="en-US" dirty="0" smtClean="0"/>
                        <a:t>(16/16)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63681" y="4958805"/>
            <a:ext cx="4907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E1DFD1"/>
                </a:solidFill>
              </a:rPr>
              <a:t>This wave can be represented by the matrix above. Example: sampling rate= (1/16)sec</a:t>
            </a:r>
          </a:p>
        </p:txBody>
      </p:sp>
    </p:spTree>
    <p:extLst>
      <p:ext uri="{BB962C8B-B14F-4D97-AF65-F5344CB8AC3E}">
        <p14:creationId xmlns:p14="http://schemas.microsoft.com/office/powerpoint/2010/main" val="214675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Fourier transforms and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1DFD1"/>
                </a:solidFill>
              </a:rPr>
              <a:t>Mathematical process to change from one domain to another</a:t>
            </a:r>
          </a:p>
          <a:p>
            <a:pPr lvl="1"/>
            <a:r>
              <a:rPr lang="en-US" dirty="0" smtClean="0">
                <a:solidFill>
                  <a:srgbClr val="E1DFD1"/>
                </a:solidFill>
              </a:rPr>
              <a:t>From the time domain to the frequency domain</a:t>
            </a:r>
          </a:p>
          <a:p>
            <a:r>
              <a:rPr lang="en-US" dirty="0" smtClean="0">
                <a:solidFill>
                  <a:srgbClr val="E1DFD1"/>
                </a:solidFill>
              </a:rPr>
              <a:t>An Inverse Fourier transform is the same thing</a:t>
            </a:r>
          </a:p>
          <a:p>
            <a:pPr lvl="1"/>
            <a:r>
              <a:rPr lang="en-US" dirty="0" smtClean="0">
                <a:solidFill>
                  <a:srgbClr val="E1DFD1"/>
                </a:solidFill>
              </a:rPr>
              <a:t>From the frequency domain to the time domain</a:t>
            </a:r>
            <a:endParaRPr lang="en-US" dirty="0">
              <a:solidFill>
                <a:srgbClr val="E1DFD1"/>
              </a:solidFill>
            </a:endParaRPr>
          </a:p>
        </p:txBody>
      </p:sp>
      <p:pic>
        <p:nvPicPr>
          <p:cNvPr id="1026" name="Picture 2" descr="The Fourier Transform used with WinDaq Data Acquisition and Playback Softwar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8483"/>
          <a:stretch/>
        </p:blipFill>
        <p:spPr bwMode="auto">
          <a:xfrm>
            <a:off x="1637921" y="3856388"/>
            <a:ext cx="5713177" cy="2686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148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1DFD1"/>
                </a:solidFill>
              </a:rPr>
              <a:t>Hearing aids</a:t>
            </a:r>
          </a:p>
          <a:p>
            <a:pPr lvl="1"/>
            <a:r>
              <a:rPr lang="en-US" dirty="0" smtClean="0">
                <a:solidFill>
                  <a:srgbClr val="E1DFD1"/>
                </a:solidFill>
              </a:rPr>
              <a:t>Aim to process and modify sounds into desirable ranges</a:t>
            </a:r>
          </a:p>
          <a:p>
            <a:pPr lvl="1"/>
            <a:r>
              <a:rPr lang="en-US" dirty="0" smtClean="0">
                <a:solidFill>
                  <a:srgbClr val="E1DFD1"/>
                </a:solidFill>
              </a:rPr>
              <a:t>However, they are expensive</a:t>
            </a:r>
          </a:p>
          <a:p>
            <a:pPr lvl="2"/>
            <a:r>
              <a:rPr lang="en-US" dirty="0" smtClean="0">
                <a:solidFill>
                  <a:srgbClr val="E1DFD1"/>
                </a:solidFill>
              </a:rPr>
              <a:t>Only 20% of people in the U.S. need a hearing aid that have one</a:t>
            </a:r>
          </a:p>
          <a:p>
            <a:r>
              <a:rPr lang="en-US" dirty="0" smtClean="0">
                <a:solidFill>
                  <a:srgbClr val="E1DFD1"/>
                </a:solidFill>
              </a:rPr>
              <a:t>Mobile devices</a:t>
            </a:r>
          </a:p>
          <a:p>
            <a:pPr lvl="1"/>
            <a:r>
              <a:rPr lang="en-US" dirty="0" smtClean="0">
                <a:solidFill>
                  <a:srgbClr val="E1DFD1"/>
                </a:solidFill>
              </a:rPr>
              <a:t>Recent advances have made smartphones more powerful</a:t>
            </a:r>
          </a:p>
          <a:p>
            <a:pPr lvl="1"/>
            <a:r>
              <a:rPr lang="en-US" dirty="0" smtClean="0">
                <a:solidFill>
                  <a:srgbClr val="E1DFD1"/>
                </a:solidFill>
              </a:rPr>
              <a:t>There is an opportunity to fill this gap</a:t>
            </a:r>
            <a:endParaRPr lang="en-US" dirty="0">
              <a:solidFill>
                <a:srgbClr val="E1DF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66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E1DFD1"/>
                </a:solidFill>
              </a:rPr>
              <a:t>User must have access to an iPhone</a:t>
            </a:r>
          </a:p>
          <a:p>
            <a:r>
              <a:rPr lang="en-US" dirty="0" smtClean="0">
                <a:solidFill>
                  <a:srgbClr val="E1DFD1"/>
                </a:solidFill>
              </a:rPr>
              <a:t>Read in prescription via a QR code</a:t>
            </a:r>
          </a:p>
          <a:p>
            <a:r>
              <a:rPr lang="en-US" dirty="0" smtClean="0">
                <a:solidFill>
                  <a:srgbClr val="E1DFD1"/>
                </a:solidFill>
              </a:rPr>
              <a:t>Microphone must support a sampling rate of at least 44.1 kHz</a:t>
            </a:r>
          </a:p>
          <a:p>
            <a:r>
              <a:rPr lang="en-US" dirty="0" smtClean="0">
                <a:solidFill>
                  <a:srgbClr val="E1DFD1"/>
                </a:solidFill>
              </a:rPr>
              <a:t>Playback latency must be less than 50ms</a:t>
            </a:r>
          </a:p>
          <a:p>
            <a:r>
              <a:rPr lang="en-US" dirty="0" smtClean="0">
                <a:solidFill>
                  <a:srgbClr val="E1DFD1"/>
                </a:solidFill>
              </a:rPr>
              <a:t>User information must be secured to HIPAA requirements</a:t>
            </a:r>
          </a:p>
        </p:txBody>
      </p:sp>
    </p:spTree>
    <p:extLst>
      <p:ext uri="{BB962C8B-B14F-4D97-AF65-F5344CB8AC3E}">
        <p14:creationId xmlns:p14="http://schemas.microsoft.com/office/powerpoint/2010/main" val="112420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(50,000 foot view)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5069808"/>
              </p:ext>
            </p:extLst>
          </p:nvPr>
        </p:nvGraphicFramePr>
        <p:xfrm>
          <a:off x="457200" y="1752600"/>
          <a:ext cx="8229600" cy="4373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83584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(10,000 foot view)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E1DFD1"/>
                </a:solidFill>
              </a:rPr>
              <a:t>Phone gets sound</a:t>
            </a:r>
          </a:p>
          <a:p>
            <a:r>
              <a:rPr lang="en-US" dirty="0" smtClean="0">
                <a:solidFill>
                  <a:srgbClr val="E1DFD1"/>
                </a:solidFill>
              </a:rPr>
              <a:t>Finds the fundamental frequency</a:t>
            </a:r>
          </a:p>
          <a:p>
            <a:pPr lvl="1"/>
            <a:r>
              <a:rPr lang="en-US" dirty="0" smtClean="0">
                <a:solidFill>
                  <a:srgbClr val="E1DFD1"/>
                </a:solidFill>
              </a:rPr>
              <a:t>If change is needed, modify the sound by pitch shifting</a:t>
            </a:r>
          </a:p>
          <a:p>
            <a:r>
              <a:rPr lang="en-US" dirty="0" smtClean="0">
                <a:solidFill>
                  <a:srgbClr val="E1DFD1"/>
                </a:solidFill>
              </a:rPr>
              <a:t>Play sound regardless if change is needed</a:t>
            </a:r>
            <a:endParaRPr lang="en-US" dirty="0">
              <a:solidFill>
                <a:srgbClr val="E1DFD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811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Custom 9">
      <a:dk1>
        <a:srgbClr val="000000"/>
      </a:dk1>
      <a:lt1>
        <a:srgbClr val="95DBCF"/>
      </a:lt1>
      <a:dk2>
        <a:srgbClr val="000000"/>
      </a:dk2>
      <a:lt2>
        <a:srgbClr val="E1DFD1"/>
      </a:lt2>
      <a:accent1>
        <a:srgbClr val="4D1979"/>
      </a:accent1>
      <a:accent2>
        <a:srgbClr val="F47D20"/>
      </a:accent2>
      <a:accent3>
        <a:srgbClr val="CD9C47"/>
      </a:accent3>
      <a:accent4>
        <a:srgbClr val="9A92CD"/>
      </a:accent4>
      <a:accent5>
        <a:srgbClr val="7D639B"/>
      </a:accent5>
      <a:accent6>
        <a:srgbClr val="733678"/>
      </a:accent6>
      <a:hlink>
        <a:srgbClr val="A84914"/>
      </a:hlink>
      <a:folHlink>
        <a:srgbClr val="B2567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368</TotalTime>
  <Words>428</Words>
  <Application>Microsoft Office PowerPoint</Application>
  <PresentationFormat>On-screen Show (4:3)</PresentationFormat>
  <Paragraphs>128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Book Antiqua</vt:lpstr>
      <vt:lpstr>Calibri</vt:lpstr>
      <vt:lpstr>Century Gothic</vt:lpstr>
      <vt:lpstr>MS PGothic</vt:lpstr>
      <vt:lpstr>Times New Roman</vt:lpstr>
      <vt:lpstr>Apothecary</vt:lpstr>
      <vt:lpstr>PowerPoint Presentation</vt:lpstr>
      <vt:lpstr>Summary of Topics</vt:lpstr>
      <vt:lpstr>Sound and pitch</vt:lpstr>
      <vt:lpstr>Digital Representation of a sound wave</vt:lpstr>
      <vt:lpstr>Fourier transforms and frequency</vt:lpstr>
      <vt:lpstr>Project background</vt:lpstr>
      <vt:lpstr>General requirements</vt:lpstr>
      <vt:lpstr>Algorithm (50,000 foot view)</vt:lpstr>
      <vt:lpstr>Algorithm (10,000 foot view)</vt:lpstr>
      <vt:lpstr>System architecture  (50,000 foot view)</vt:lpstr>
      <vt:lpstr>System architecture  (10,000 foot view)</vt:lpstr>
      <vt:lpstr>Schedule</vt:lpstr>
      <vt:lpstr>What’s to come</vt:lpstr>
      <vt:lpstr>Screenshots of the application</vt:lpstr>
      <vt:lpstr>Screenshots of the application</vt:lpstr>
      <vt:lpstr>demonstration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Ribbit</dc:title>
  <dc:creator>Robert Kern</dc:creator>
  <cp:lastModifiedBy>Robert Kern</cp:lastModifiedBy>
  <cp:revision>41</cp:revision>
  <dcterms:created xsi:type="dcterms:W3CDTF">2015-12-11T18:52:42Z</dcterms:created>
  <dcterms:modified xsi:type="dcterms:W3CDTF">2015-12-15T23:16:09Z</dcterms:modified>
</cp:coreProperties>
</file>