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6" r:id="rId1"/>
  </p:sldMasterIdLst>
  <p:sldIdLst>
    <p:sldId id="296" r:id="rId2"/>
    <p:sldId id="297" r:id="rId3"/>
    <p:sldId id="298" r:id="rId4"/>
    <p:sldId id="299" r:id="rId5"/>
    <p:sldId id="300" r:id="rId6"/>
    <p:sldId id="301" r:id="rId7"/>
    <p:sldId id="302" r:id="rId8"/>
    <p:sldId id="303" r:id="rId9"/>
    <p:sldId id="304" r:id="rId10"/>
    <p:sldId id="305" r:id="rId11"/>
    <p:sldId id="306" r:id="rId12"/>
    <p:sldId id="256" r:id="rId13"/>
    <p:sldId id="257" r:id="rId14"/>
    <p:sldId id="258" r:id="rId15"/>
    <p:sldId id="259" r:id="rId16"/>
    <p:sldId id="260" r:id="rId17"/>
    <p:sldId id="261" r:id="rId18"/>
    <p:sldId id="262" r:id="rId19"/>
    <p:sldId id="263" r:id="rId20"/>
    <p:sldId id="268" r:id="rId21"/>
    <p:sldId id="264" r:id="rId22"/>
    <p:sldId id="265" r:id="rId23"/>
    <p:sldId id="266" r:id="rId24"/>
    <p:sldId id="282" r:id="rId25"/>
    <p:sldId id="317" r:id="rId26"/>
    <p:sldId id="283" r:id="rId27"/>
    <p:sldId id="267" r:id="rId28"/>
    <p:sldId id="269" r:id="rId29"/>
    <p:sldId id="271" r:id="rId30"/>
    <p:sldId id="272" r:id="rId31"/>
    <p:sldId id="273" r:id="rId32"/>
    <p:sldId id="274" r:id="rId33"/>
    <p:sldId id="275" r:id="rId34"/>
    <p:sldId id="276" r:id="rId35"/>
    <p:sldId id="277" r:id="rId36"/>
    <p:sldId id="278" r:id="rId37"/>
    <p:sldId id="279" r:id="rId38"/>
    <p:sldId id="280" r:id="rId39"/>
    <p:sldId id="281" r:id="rId40"/>
    <p:sldId id="284" r:id="rId41"/>
    <p:sldId id="285" r:id="rId42"/>
    <p:sldId id="286" r:id="rId43"/>
    <p:sldId id="287" r:id="rId44"/>
    <p:sldId id="288" r:id="rId45"/>
    <p:sldId id="289" r:id="rId46"/>
    <p:sldId id="290" r:id="rId47"/>
    <p:sldId id="291" r:id="rId48"/>
    <p:sldId id="292" r:id="rId49"/>
    <p:sldId id="293" r:id="rId50"/>
    <p:sldId id="294" r:id="rId51"/>
    <p:sldId id="295" r:id="rId52"/>
    <p:sldId id="307" r:id="rId53"/>
    <p:sldId id="308" r:id="rId54"/>
    <p:sldId id="309" r:id="rId55"/>
    <p:sldId id="310" r:id="rId56"/>
    <p:sldId id="318" r:id="rId57"/>
    <p:sldId id="319" r:id="rId58"/>
    <p:sldId id="311" r:id="rId59"/>
    <p:sldId id="312" r:id="rId60"/>
    <p:sldId id="313" r:id="rId61"/>
    <p:sldId id="314" r:id="rId62"/>
    <p:sldId id="315" r:id="rId63"/>
    <p:sldId id="316" r:id="rId6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78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58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image" Target="../media/image2.jpg"/><Relationship Id="rId4" Type="http://schemas.openxmlformats.org/officeDocument/2006/relationships/image" Target="../media/image5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1AFED7-B563-4ABB-9F15-38CFFE957853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87A5E33-B33D-4D84-9277-71CE113F11E5}">
      <dgm:prSet phldrT="[Text]"/>
      <dgm:spPr/>
      <dgm:t>
        <a:bodyPr/>
        <a:lstStyle/>
        <a:p>
          <a:r>
            <a:rPr lang="en-US" dirty="0" smtClean="0"/>
            <a:t>Samuel Kent</a:t>
          </a:r>
          <a:endParaRPr lang="en-US" dirty="0"/>
        </a:p>
      </dgm:t>
    </dgm:pt>
    <dgm:pt modelId="{1B5FC970-7220-406C-8B43-FEA0FB0E3AAA}" type="parTrans" cxnId="{D3E92F62-9ED7-4DCE-9343-F51E5A8F12EC}">
      <dgm:prSet/>
      <dgm:spPr/>
      <dgm:t>
        <a:bodyPr/>
        <a:lstStyle/>
        <a:p>
          <a:endParaRPr lang="en-US"/>
        </a:p>
      </dgm:t>
    </dgm:pt>
    <dgm:pt modelId="{53B029F5-B109-4BBB-A711-238FB6824D57}" type="sibTrans" cxnId="{D3E92F62-9ED7-4DCE-9343-F51E5A8F12EC}">
      <dgm:prSet/>
      <dgm:spPr/>
      <dgm:t>
        <a:bodyPr/>
        <a:lstStyle/>
        <a:p>
          <a:endParaRPr lang="en-US"/>
        </a:p>
      </dgm:t>
    </dgm:pt>
    <dgm:pt modelId="{E068D549-BE92-4B0D-8CDF-F58EE52CDEBC}">
      <dgm:prSet phldrT="[Text]"/>
      <dgm:spPr/>
      <dgm:t>
        <a:bodyPr/>
        <a:lstStyle/>
        <a:p>
          <a:r>
            <a:rPr lang="en-US" dirty="0" smtClean="0"/>
            <a:t>Nathan Johnson</a:t>
          </a:r>
          <a:endParaRPr lang="en-US" dirty="0"/>
        </a:p>
      </dgm:t>
    </dgm:pt>
    <dgm:pt modelId="{362A5E7F-5C61-4906-84FE-B3005016E8CF}" type="parTrans" cxnId="{632B11DC-B2C0-4B33-B9F3-238ADE30F0E5}">
      <dgm:prSet/>
      <dgm:spPr/>
      <dgm:t>
        <a:bodyPr/>
        <a:lstStyle/>
        <a:p>
          <a:endParaRPr lang="en-US"/>
        </a:p>
      </dgm:t>
    </dgm:pt>
    <dgm:pt modelId="{469E138B-CCCE-4981-98BB-C0A5FAFFFF1B}" type="sibTrans" cxnId="{632B11DC-B2C0-4B33-B9F3-238ADE30F0E5}">
      <dgm:prSet/>
      <dgm:spPr/>
      <dgm:t>
        <a:bodyPr/>
        <a:lstStyle/>
        <a:p>
          <a:endParaRPr lang="en-US"/>
        </a:p>
      </dgm:t>
    </dgm:pt>
    <dgm:pt modelId="{E00D913B-A062-4C04-B8AB-20692D287307}">
      <dgm:prSet phldrT="[Text]"/>
      <dgm:spPr/>
      <dgm:t>
        <a:bodyPr/>
        <a:lstStyle/>
        <a:p>
          <a:r>
            <a:rPr lang="en-US" dirty="0" smtClean="0"/>
            <a:t>Jack Kempner</a:t>
          </a:r>
          <a:endParaRPr lang="en-US" dirty="0"/>
        </a:p>
      </dgm:t>
    </dgm:pt>
    <dgm:pt modelId="{55B376B4-76E1-48E6-BCCF-856706738323}" type="parTrans" cxnId="{0CEB32BA-1D9E-4D55-B998-79ACDC2673F8}">
      <dgm:prSet/>
      <dgm:spPr/>
      <dgm:t>
        <a:bodyPr/>
        <a:lstStyle/>
        <a:p>
          <a:endParaRPr lang="en-US"/>
        </a:p>
      </dgm:t>
    </dgm:pt>
    <dgm:pt modelId="{6F1A53F4-9BB1-4960-86BB-A49A9A028041}" type="sibTrans" cxnId="{0CEB32BA-1D9E-4D55-B998-79ACDC2673F8}">
      <dgm:prSet/>
      <dgm:spPr/>
      <dgm:t>
        <a:bodyPr/>
        <a:lstStyle/>
        <a:p>
          <a:endParaRPr lang="en-US"/>
        </a:p>
      </dgm:t>
    </dgm:pt>
    <dgm:pt modelId="{86EFBB8F-59D2-443B-87DF-D05871248428}">
      <dgm:prSet phldrT="[Text]"/>
      <dgm:spPr/>
      <dgm:t>
        <a:bodyPr/>
        <a:lstStyle/>
        <a:p>
          <a:r>
            <a:rPr lang="en-US" dirty="0" smtClean="0"/>
            <a:t>Aakash Tyagi</a:t>
          </a:r>
          <a:endParaRPr lang="en-US" dirty="0"/>
        </a:p>
      </dgm:t>
    </dgm:pt>
    <dgm:pt modelId="{2E15BB04-F6F3-4676-B0BE-7020C32CC41B}" type="parTrans" cxnId="{EA21FC9A-76AF-4A76-8019-6190A6D6BE2A}">
      <dgm:prSet/>
      <dgm:spPr/>
      <dgm:t>
        <a:bodyPr/>
        <a:lstStyle/>
        <a:p>
          <a:endParaRPr lang="en-US"/>
        </a:p>
      </dgm:t>
    </dgm:pt>
    <dgm:pt modelId="{5AF7BE77-A387-412C-AF35-1DB70C9663B0}" type="sibTrans" cxnId="{EA21FC9A-76AF-4A76-8019-6190A6D6BE2A}">
      <dgm:prSet/>
      <dgm:spPr/>
      <dgm:t>
        <a:bodyPr/>
        <a:lstStyle/>
        <a:p>
          <a:endParaRPr lang="en-US"/>
        </a:p>
      </dgm:t>
    </dgm:pt>
    <dgm:pt modelId="{6F77619D-0E3F-4432-8510-AC3957850DF3}" type="pres">
      <dgm:prSet presAssocID="{601AFED7-B563-4ABB-9F15-38CFFE95785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79B0476-B940-44A1-B741-39D6FF0E5411}" type="pres">
      <dgm:prSet presAssocID="{D87A5E33-B33D-4D84-9277-71CE113F11E5}" presName="compNode" presStyleCnt="0"/>
      <dgm:spPr/>
    </dgm:pt>
    <dgm:pt modelId="{13647FAF-8B52-4579-A32A-54B903F3420E}" type="pres">
      <dgm:prSet presAssocID="{D87A5E33-B33D-4D84-9277-71CE113F11E5}" presName="pict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96330D99-D823-4EC7-AA56-B53C1C0B9665}" type="pres">
      <dgm:prSet presAssocID="{D87A5E33-B33D-4D84-9277-71CE113F11E5}" presName="textRec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8FBE9A-025D-44CC-B4A1-76314625D95F}" type="pres">
      <dgm:prSet presAssocID="{53B029F5-B109-4BBB-A711-238FB6824D57}" presName="sibTrans" presStyleLbl="sibTrans2D1" presStyleIdx="0" presStyleCnt="0"/>
      <dgm:spPr/>
      <dgm:t>
        <a:bodyPr/>
        <a:lstStyle/>
        <a:p>
          <a:endParaRPr lang="en-US"/>
        </a:p>
      </dgm:t>
    </dgm:pt>
    <dgm:pt modelId="{84B07CBA-0FAE-456B-8817-14F7E3B0B03A}" type="pres">
      <dgm:prSet presAssocID="{E068D549-BE92-4B0D-8CDF-F58EE52CDEBC}" presName="compNode" presStyleCnt="0"/>
      <dgm:spPr/>
    </dgm:pt>
    <dgm:pt modelId="{039FEC7B-48C7-4D21-949A-3F3638C70940}" type="pres">
      <dgm:prSet presAssocID="{E068D549-BE92-4B0D-8CDF-F58EE52CDEBC}" presName="pictRect" presStyleLbl="nod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7000" b="-27000"/>
          </a:stretch>
        </a:blipFill>
      </dgm:spPr>
    </dgm:pt>
    <dgm:pt modelId="{A7484FCE-3111-4DC1-8A2C-3C06E90E1F83}" type="pres">
      <dgm:prSet presAssocID="{E068D549-BE92-4B0D-8CDF-F58EE52CDEBC}" presName="textRec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0F4E6F-E610-4731-A219-05AEBDE7D740}" type="pres">
      <dgm:prSet presAssocID="{469E138B-CCCE-4981-98BB-C0A5FAFFFF1B}" presName="sibTrans" presStyleLbl="sibTrans2D1" presStyleIdx="0" presStyleCnt="0"/>
      <dgm:spPr/>
      <dgm:t>
        <a:bodyPr/>
        <a:lstStyle/>
        <a:p>
          <a:endParaRPr lang="en-US"/>
        </a:p>
      </dgm:t>
    </dgm:pt>
    <dgm:pt modelId="{DBFF0532-8C7B-4AD5-999F-D0727AA70807}" type="pres">
      <dgm:prSet presAssocID="{E00D913B-A062-4C04-B8AB-20692D287307}" presName="compNode" presStyleCnt="0"/>
      <dgm:spPr/>
    </dgm:pt>
    <dgm:pt modelId="{092A0D52-2124-42A9-8856-640509E4479F}" type="pres">
      <dgm:prSet presAssocID="{E00D913B-A062-4C04-B8AB-20692D287307}" presName="pictRect" presStyleLbl="nod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  <dgm:t>
        <a:bodyPr/>
        <a:lstStyle/>
        <a:p>
          <a:endParaRPr lang="en-US"/>
        </a:p>
      </dgm:t>
    </dgm:pt>
    <dgm:pt modelId="{44F5792C-5043-42EE-89A2-19210AE9246B}" type="pres">
      <dgm:prSet presAssocID="{E00D913B-A062-4C04-B8AB-20692D287307}" presName="textRec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0B4BF2-6C67-47DC-AC7C-F1AFC6A0A8D1}" type="pres">
      <dgm:prSet presAssocID="{6F1A53F4-9BB1-4960-86BB-A49A9A028041}" presName="sibTrans" presStyleLbl="sibTrans2D1" presStyleIdx="0" presStyleCnt="0"/>
      <dgm:spPr/>
      <dgm:t>
        <a:bodyPr/>
        <a:lstStyle/>
        <a:p>
          <a:endParaRPr lang="en-US"/>
        </a:p>
      </dgm:t>
    </dgm:pt>
    <dgm:pt modelId="{CD476188-9684-4331-AC4C-B771D277A012}" type="pres">
      <dgm:prSet presAssocID="{86EFBB8F-59D2-443B-87DF-D05871248428}" presName="compNode" presStyleCnt="0"/>
      <dgm:spPr/>
    </dgm:pt>
    <dgm:pt modelId="{73467939-4796-4A81-966E-D92563F743D6}" type="pres">
      <dgm:prSet presAssocID="{86EFBB8F-59D2-443B-87DF-D05871248428}" presName="pictRect" presStyleLbl="nod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</dgm:spPr>
      <dgm:t>
        <a:bodyPr/>
        <a:lstStyle/>
        <a:p>
          <a:endParaRPr lang="en-US"/>
        </a:p>
      </dgm:t>
    </dgm:pt>
    <dgm:pt modelId="{4FE4BF4F-21A1-4065-948B-E5CA82E59BB7}" type="pres">
      <dgm:prSet presAssocID="{86EFBB8F-59D2-443B-87DF-D05871248428}" presName="textRec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2257711-A80B-4D77-AC6C-C1C3D22F1695}" type="presOf" srcId="{601AFED7-B563-4ABB-9F15-38CFFE957853}" destId="{6F77619D-0E3F-4432-8510-AC3957850DF3}" srcOrd="0" destOrd="0" presId="urn:microsoft.com/office/officeart/2005/8/layout/pList1"/>
    <dgm:cxn modelId="{03AFB0F1-416D-4831-9E5A-C79F9EC8EED7}" type="presOf" srcId="{469E138B-CCCE-4981-98BB-C0A5FAFFFF1B}" destId="{CA0F4E6F-E610-4731-A219-05AEBDE7D740}" srcOrd="0" destOrd="0" presId="urn:microsoft.com/office/officeart/2005/8/layout/pList1"/>
    <dgm:cxn modelId="{FD0FAF2A-A8A8-4F6F-B5C3-35B3F3E41EFD}" type="presOf" srcId="{86EFBB8F-59D2-443B-87DF-D05871248428}" destId="{4FE4BF4F-21A1-4065-948B-E5CA82E59BB7}" srcOrd="0" destOrd="0" presId="urn:microsoft.com/office/officeart/2005/8/layout/pList1"/>
    <dgm:cxn modelId="{E60762D4-E019-44F1-A275-0E04AA822125}" type="presOf" srcId="{E00D913B-A062-4C04-B8AB-20692D287307}" destId="{44F5792C-5043-42EE-89A2-19210AE9246B}" srcOrd="0" destOrd="0" presId="urn:microsoft.com/office/officeart/2005/8/layout/pList1"/>
    <dgm:cxn modelId="{EA21FC9A-76AF-4A76-8019-6190A6D6BE2A}" srcId="{601AFED7-B563-4ABB-9F15-38CFFE957853}" destId="{86EFBB8F-59D2-443B-87DF-D05871248428}" srcOrd="3" destOrd="0" parTransId="{2E15BB04-F6F3-4676-B0BE-7020C32CC41B}" sibTransId="{5AF7BE77-A387-412C-AF35-1DB70C9663B0}"/>
    <dgm:cxn modelId="{D3E92F62-9ED7-4DCE-9343-F51E5A8F12EC}" srcId="{601AFED7-B563-4ABB-9F15-38CFFE957853}" destId="{D87A5E33-B33D-4D84-9277-71CE113F11E5}" srcOrd="0" destOrd="0" parTransId="{1B5FC970-7220-406C-8B43-FEA0FB0E3AAA}" sibTransId="{53B029F5-B109-4BBB-A711-238FB6824D57}"/>
    <dgm:cxn modelId="{0CEB32BA-1D9E-4D55-B998-79ACDC2673F8}" srcId="{601AFED7-B563-4ABB-9F15-38CFFE957853}" destId="{E00D913B-A062-4C04-B8AB-20692D287307}" srcOrd="2" destOrd="0" parTransId="{55B376B4-76E1-48E6-BCCF-856706738323}" sibTransId="{6F1A53F4-9BB1-4960-86BB-A49A9A028041}"/>
    <dgm:cxn modelId="{B5E64C95-27CE-40BB-817C-F963E75EF76A}" type="presOf" srcId="{E068D549-BE92-4B0D-8CDF-F58EE52CDEBC}" destId="{A7484FCE-3111-4DC1-8A2C-3C06E90E1F83}" srcOrd="0" destOrd="0" presId="urn:microsoft.com/office/officeart/2005/8/layout/pList1"/>
    <dgm:cxn modelId="{A693FFCD-8D9A-4352-9EE5-102912D8AE75}" type="presOf" srcId="{6F1A53F4-9BB1-4960-86BB-A49A9A028041}" destId="{2F0B4BF2-6C67-47DC-AC7C-F1AFC6A0A8D1}" srcOrd="0" destOrd="0" presId="urn:microsoft.com/office/officeart/2005/8/layout/pList1"/>
    <dgm:cxn modelId="{177DFCDE-2F74-4212-B081-C1DF98C8B2B9}" type="presOf" srcId="{53B029F5-B109-4BBB-A711-238FB6824D57}" destId="{968FBE9A-025D-44CC-B4A1-76314625D95F}" srcOrd="0" destOrd="0" presId="urn:microsoft.com/office/officeart/2005/8/layout/pList1"/>
    <dgm:cxn modelId="{EDE55BA7-FF8C-48D5-9E1A-2EB174627A61}" type="presOf" srcId="{D87A5E33-B33D-4D84-9277-71CE113F11E5}" destId="{96330D99-D823-4EC7-AA56-B53C1C0B9665}" srcOrd="0" destOrd="0" presId="urn:microsoft.com/office/officeart/2005/8/layout/pList1"/>
    <dgm:cxn modelId="{632B11DC-B2C0-4B33-B9F3-238ADE30F0E5}" srcId="{601AFED7-B563-4ABB-9F15-38CFFE957853}" destId="{E068D549-BE92-4B0D-8CDF-F58EE52CDEBC}" srcOrd="1" destOrd="0" parTransId="{362A5E7F-5C61-4906-84FE-B3005016E8CF}" sibTransId="{469E138B-CCCE-4981-98BB-C0A5FAFFFF1B}"/>
    <dgm:cxn modelId="{F29FDA75-0881-4781-998A-555E740CA7B2}" type="presParOf" srcId="{6F77619D-0E3F-4432-8510-AC3957850DF3}" destId="{079B0476-B940-44A1-B741-39D6FF0E5411}" srcOrd="0" destOrd="0" presId="urn:microsoft.com/office/officeart/2005/8/layout/pList1"/>
    <dgm:cxn modelId="{9BBA27FD-8731-4C99-8A99-F2F20B14D8B7}" type="presParOf" srcId="{079B0476-B940-44A1-B741-39D6FF0E5411}" destId="{13647FAF-8B52-4579-A32A-54B903F3420E}" srcOrd="0" destOrd="0" presId="urn:microsoft.com/office/officeart/2005/8/layout/pList1"/>
    <dgm:cxn modelId="{42C0B09C-51C6-459C-9E4D-6D221EBF9EFA}" type="presParOf" srcId="{079B0476-B940-44A1-B741-39D6FF0E5411}" destId="{96330D99-D823-4EC7-AA56-B53C1C0B9665}" srcOrd="1" destOrd="0" presId="urn:microsoft.com/office/officeart/2005/8/layout/pList1"/>
    <dgm:cxn modelId="{93851071-190C-4652-88BF-60CA67D5CFD0}" type="presParOf" srcId="{6F77619D-0E3F-4432-8510-AC3957850DF3}" destId="{968FBE9A-025D-44CC-B4A1-76314625D95F}" srcOrd="1" destOrd="0" presId="urn:microsoft.com/office/officeart/2005/8/layout/pList1"/>
    <dgm:cxn modelId="{63D38CA4-BD35-44C2-9D7D-2581F95EF586}" type="presParOf" srcId="{6F77619D-0E3F-4432-8510-AC3957850DF3}" destId="{84B07CBA-0FAE-456B-8817-14F7E3B0B03A}" srcOrd="2" destOrd="0" presId="urn:microsoft.com/office/officeart/2005/8/layout/pList1"/>
    <dgm:cxn modelId="{5685E79A-87BE-4B7C-AE51-2C4DC3B2836F}" type="presParOf" srcId="{84B07CBA-0FAE-456B-8817-14F7E3B0B03A}" destId="{039FEC7B-48C7-4D21-949A-3F3638C70940}" srcOrd="0" destOrd="0" presId="urn:microsoft.com/office/officeart/2005/8/layout/pList1"/>
    <dgm:cxn modelId="{103A0C8D-5B52-4F75-98CB-0B8F59EF489B}" type="presParOf" srcId="{84B07CBA-0FAE-456B-8817-14F7E3B0B03A}" destId="{A7484FCE-3111-4DC1-8A2C-3C06E90E1F83}" srcOrd="1" destOrd="0" presId="urn:microsoft.com/office/officeart/2005/8/layout/pList1"/>
    <dgm:cxn modelId="{8C5ABF55-D520-4872-B0FA-8F33739FC700}" type="presParOf" srcId="{6F77619D-0E3F-4432-8510-AC3957850DF3}" destId="{CA0F4E6F-E610-4731-A219-05AEBDE7D740}" srcOrd="3" destOrd="0" presId="urn:microsoft.com/office/officeart/2005/8/layout/pList1"/>
    <dgm:cxn modelId="{25619B3D-15F5-4F3B-B6A2-4920F45A36FB}" type="presParOf" srcId="{6F77619D-0E3F-4432-8510-AC3957850DF3}" destId="{DBFF0532-8C7B-4AD5-999F-D0727AA70807}" srcOrd="4" destOrd="0" presId="urn:microsoft.com/office/officeart/2005/8/layout/pList1"/>
    <dgm:cxn modelId="{AD22E76D-A695-4F79-9B5D-9CFB9DA1D59B}" type="presParOf" srcId="{DBFF0532-8C7B-4AD5-999F-D0727AA70807}" destId="{092A0D52-2124-42A9-8856-640509E4479F}" srcOrd="0" destOrd="0" presId="urn:microsoft.com/office/officeart/2005/8/layout/pList1"/>
    <dgm:cxn modelId="{1BEBBE04-2334-4E00-82B3-470E1841E23F}" type="presParOf" srcId="{DBFF0532-8C7B-4AD5-999F-D0727AA70807}" destId="{44F5792C-5043-42EE-89A2-19210AE9246B}" srcOrd="1" destOrd="0" presId="urn:microsoft.com/office/officeart/2005/8/layout/pList1"/>
    <dgm:cxn modelId="{5C38A18F-9662-41BA-8C7C-8EFCE462B2C9}" type="presParOf" srcId="{6F77619D-0E3F-4432-8510-AC3957850DF3}" destId="{2F0B4BF2-6C67-47DC-AC7C-F1AFC6A0A8D1}" srcOrd="5" destOrd="0" presId="urn:microsoft.com/office/officeart/2005/8/layout/pList1"/>
    <dgm:cxn modelId="{45BD7C37-F875-4F52-B47B-5BD7CA673DBA}" type="presParOf" srcId="{6F77619D-0E3F-4432-8510-AC3957850DF3}" destId="{CD476188-9684-4331-AC4C-B771D277A012}" srcOrd="6" destOrd="0" presId="urn:microsoft.com/office/officeart/2005/8/layout/pList1"/>
    <dgm:cxn modelId="{2FD541EB-C870-4B06-B5DD-2669075001E0}" type="presParOf" srcId="{CD476188-9684-4331-AC4C-B771D277A012}" destId="{73467939-4796-4A81-966E-D92563F743D6}" srcOrd="0" destOrd="0" presId="urn:microsoft.com/office/officeart/2005/8/layout/pList1"/>
    <dgm:cxn modelId="{FA411F2A-C13B-4395-9C8C-B83F9DAB7686}" type="presParOf" srcId="{CD476188-9684-4331-AC4C-B771D277A012}" destId="{4FE4BF4F-21A1-4065-948B-E5CA82E59BB7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ECEE22D-2438-4049-B7F3-496B83F742EB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3A389515-DD49-4282-911D-2A3274F405B9}">
      <dgm:prSet phldrT="[Text]"/>
      <dgm:spPr/>
      <dgm:t>
        <a:bodyPr/>
        <a:lstStyle/>
        <a:p>
          <a:r>
            <a:rPr lang="en-US" dirty="0" smtClean="0"/>
            <a:t>Sensor</a:t>
          </a:r>
          <a:endParaRPr lang="en-US" dirty="0"/>
        </a:p>
      </dgm:t>
    </dgm:pt>
    <dgm:pt modelId="{40907DB7-E7EE-491F-830B-97087051E64A}" type="parTrans" cxnId="{E3426E70-FEA8-45C6-AF80-8B78A669BEF9}">
      <dgm:prSet/>
      <dgm:spPr/>
      <dgm:t>
        <a:bodyPr/>
        <a:lstStyle/>
        <a:p>
          <a:endParaRPr lang="en-US"/>
        </a:p>
      </dgm:t>
    </dgm:pt>
    <dgm:pt modelId="{CCCD89DB-D9F3-4D12-B493-4EDD42D39980}" type="sibTrans" cxnId="{E3426E70-FEA8-45C6-AF80-8B78A669BEF9}">
      <dgm:prSet/>
      <dgm:spPr/>
      <dgm:t>
        <a:bodyPr/>
        <a:lstStyle/>
        <a:p>
          <a:endParaRPr lang="en-US"/>
        </a:p>
      </dgm:t>
    </dgm:pt>
    <dgm:pt modelId="{F9C4153F-5B1C-406E-B99E-9CEE7CD5ED8D}">
      <dgm:prSet phldrT="[Text]"/>
      <dgm:spPr/>
      <dgm:t>
        <a:bodyPr/>
        <a:lstStyle/>
        <a:p>
          <a:r>
            <a:rPr lang="en-US" dirty="0" smtClean="0"/>
            <a:t>Source</a:t>
          </a:r>
          <a:endParaRPr lang="en-US" dirty="0"/>
        </a:p>
      </dgm:t>
    </dgm:pt>
    <dgm:pt modelId="{E01D794F-2B6E-446A-9AFA-698F325800E7}" type="parTrans" cxnId="{FED71535-1B41-4B5C-A22E-716A4C2DD3FE}">
      <dgm:prSet/>
      <dgm:spPr/>
      <dgm:t>
        <a:bodyPr/>
        <a:lstStyle/>
        <a:p>
          <a:endParaRPr lang="en-US"/>
        </a:p>
      </dgm:t>
    </dgm:pt>
    <dgm:pt modelId="{93532319-2492-40B1-A40B-323586A6B0B8}" type="sibTrans" cxnId="{FED71535-1B41-4B5C-A22E-716A4C2DD3FE}">
      <dgm:prSet/>
      <dgm:spPr/>
      <dgm:t>
        <a:bodyPr/>
        <a:lstStyle/>
        <a:p>
          <a:endParaRPr lang="en-US"/>
        </a:p>
      </dgm:t>
    </dgm:pt>
    <dgm:pt modelId="{A6075D00-C404-4543-91BF-A62477221D3C}">
      <dgm:prSet phldrT="[Text]"/>
      <dgm:spPr/>
      <dgm:t>
        <a:bodyPr/>
        <a:lstStyle/>
        <a:p>
          <a:r>
            <a:rPr lang="en-US" dirty="0" smtClean="0"/>
            <a:t>Reader</a:t>
          </a:r>
          <a:endParaRPr lang="en-US" dirty="0"/>
        </a:p>
      </dgm:t>
    </dgm:pt>
    <dgm:pt modelId="{8BF3AAA5-F834-443E-9B81-548772EBBAFC}" type="parTrans" cxnId="{9B21B1AE-BF79-483D-9C36-AAB2948703C0}">
      <dgm:prSet/>
      <dgm:spPr/>
      <dgm:t>
        <a:bodyPr/>
        <a:lstStyle/>
        <a:p>
          <a:endParaRPr lang="en-US"/>
        </a:p>
      </dgm:t>
    </dgm:pt>
    <dgm:pt modelId="{23217332-9127-4BAA-93E1-860EC89469DC}" type="sibTrans" cxnId="{9B21B1AE-BF79-483D-9C36-AAB2948703C0}">
      <dgm:prSet/>
      <dgm:spPr/>
      <dgm:t>
        <a:bodyPr/>
        <a:lstStyle/>
        <a:p>
          <a:endParaRPr lang="en-US"/>
        </a:p>
      </dgm:t>
    </dgm:pt>
    <dgm:pt modelId="{B4C39F51-D0E1-4A8D-BA61-B7EECAEC1F91}">
      <dgm:prSet phldrT="[Text]"/>
      <dgm:spPr/>
      <dgm:t>
        <a:bodyPr/>
        <a:lstStyle/>
        <a:p>
          <a:r>
            <a:rPr lang="en-US" dirty="0" smtClean="0"/>
            <a:t>Frame</a:t>
          </a:r>
          <a:endParaRPr lang="en-US" dirty="0"/>
        </a:p>
      </dgm:t>
    </dgm:pt>
    <dgm:pt modelId="{52BD2779-FC9F-41E2-A3A2-53A56E562CF0}" type="parTrans" cxnId="{5781504A-D9AF-49B0-B672-E4A4A030A189}">
      <dgm:prSet/>
      <dgm:spPr/>
      <dgm:t>
        <a:bodyPr/>
        <a:lstStyle/>
        <a:p>
          <a:endParaRPr lang="en-US"/>
        </a:p>
      </dgm:t>
    </dgm:pt>
    <dgm:pt modelId="{A07C7794-EC36-4F8D-B874-167DC77DA955}" type="sibTrans" cxnId="{5781504A-D9AF-49B0-B672-E4A4A030A189}">
      <dgm:prSet/>
      <dgm:spPr/>
      <dgm:t>
        <a:bodyPr/>
        <a:lstStyle/>
        <a:p>
          <a:endParaRPr lang="en-US"/>
        </a:p>
      </dgm:t>
    </dgm:pt>
    <dgm:pt modelId="{DA4FB5DF-B617-4042-AE3F-EAF1AEDD8518}">
      <dgm:prSet phldrT="[Text]" custT="1"/>
      <dgm:spPr/>
      <dgm:t>
        <a:bodyPr/>
        <a:lstStyle/>
        <a:p>
          <a:r>
            <a:rPr lang="en-US" sz="2800" dirty="0" smtClean="0"/>
            <a:t>Frame Ref</a:t>
          </a:r>
          <a:endParaRPr lang="en-US" sz="2800" dirty="0"/>
        </a:p>
      </dgm:t>
    </dgm:pt>
    <dgm:pt modelId="{EDB0A116-4465-4D13-AF24-2F787A847D6F}" type="parTrans" cxnId="{1864CD3D-0EF5-48F6-B980-AE6AA8FA2EB9}">
      <dgm:prSet/>
      <dgm:spPr/>
      <dgm:t>
        <a:bodyPr/>
        <a:lstStyle/>
        <a:p>
          <a:endParaRPr lang="en-US"/>
        </a:p>
      </dgm:t>
    </dgm:pt>
    <dgm:pt modelId="{120A54A1-7836-40FC-B6CE-9929C2C04EE7}" type="sibTrans" cxnId="{1864CD3D-0EF5-48F6-B980-AE6AA8FA2EB9}">
      <dgm:prSet/>
      <dgm:spPr/>
      <dgm:t>
        <a:bodyPr/>
        <a:lstStyle/>
        <a:p>
          <a:endParaRPr lang="en-US"/>
        </a:p>
      </dgm:t>
    </dgm:pt>
    <dgm:pt modelId="{F31E7D83-066A-4523-8103-6A0CBB7A433E}" type="pres">
      <dgm:prSet presAssocID="{8ECEE22D-2438-4049-B7F3-496B83F742EB}" presName="Name0" presStyleCnt="0">
        <dgm:presLayoutVars>
          <dgm:dir/>
          <dgm:animLvl val="lvl"/>
          <dgm:resizeHandles val="exact"/>
        </dgm:presLayoutVars>
      </dgm:prSet>
      <dgm:spPr/>
    </dgm:pt>
    <dgm:pt modelId="{A38428D5-924F-4FE4-B58A-D8DDCA6AF8D0}" type="pres">
      <dgm:prSet presAssocID="{3A389515-DD49-4282-911D-2A3274F405B9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6BEA76-19F4-4955-890B-2292425DC573}" type="pres">
      <dgm:prSet presAssocID="{CCCD89DB-D9F3-4D12-B493-4EDD42D39980}" presName="parTxOnlySpace" presStyleCnt="0"/>
      <dgm:spPr/>
    </dgm:pt>
    <dgm:pt modelId="{DE1DDE9B-FC19-4611-B64E-9493E277A9EB}" type="pres">
      <dgm:prSet presAssocID="{F9C4153F-5B1C-406E-B99E-9CEE7CD5ED8D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E0C159-3596-41D2-91A4-DA7980A85F5A}" type="pres">
      <dgm:prSet presAssocID="{93532319-2492-40B1-A40B-323586A6B0B8}" presName="parTxOnlySpace" presStyleCnt="0"/>
      <dgm:spPr/>
    </dgm:pt>
    <dgm:pt modelId="{145B30ED-05D1-40F4-8597-E2936788C727}" type="pres">
      <dgm:prSet presAssocID="{A6075D00-C404-4543-91BF-A62477221D3C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60ABFA-FB5A-4A5A-BF0C-73344B0675F2}" type="pres">
      <dgm:prSet presAssocID="{23217332-9127-4BAA-93E1-860EC89469DC}" presName="parTxOnlySpace" presStyleCnt="0"/>
      <dgm:spPr/>
    </dgm:pt>
    <dgm:pt modelId="{13C24206-FD52-4F2D-BDDD-C5703291A1CD}" type="pres">
      <dgm:prSet presAssocID="{DA4FB5DF-B617-4042-AE3F-EAF1AEDD8518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08778D-0CA1-4FD6-BE25-45309D984FF7}" type="pres">
      <dgm:prSet presAssocID="{120A54A1-7836-40FC-B6CE-9929C2C04EE7}" presName="parTxOnlySpace" presStyleCnt="0"/>
      <dgm:spPr/>
    </dgm:pt>
    <dgm:pt modelId="{BF2A7B91-1EFD-4C8A-BCCA-572BC8994218}" type="pres">
      <dgm:prSet presAssocID="{B4C39F51-D0E1-4A8D-BA61-B7EECAEC1F91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ED71535-1B41-4B5C-A22E-716A4C2DD3FE}" srcId="{8ECEE22D-2438-4049-B7F3-496B83F742EB}" destId="{F9C4153F-5B1C-406E-B99E-9CEE7CD5ED8D}" srcOrd="1" destOrd="0" parTransId="{E01D794F-2B6E-446A-9AFA-698F325800E7}" sibTransId="{93532319-2492-40B1-A40B-323586A6B0B8}"/>
    <dgm:cxn modelId="{9B21B1AE-BF79-483D-9C36-AAB2948703C0}" srcId="{8ECEE22D-2438-4049-B7F3-496B83F742EB}" destId="{A6075D00-C404-4543-91BF-A62477221D3C}" srcOrd="2" destOrd="0" parTransId="{8BF3AAA5-F834-443E-9B81-548772EBBAFC}" sibTransId="{23217332-9127-4BAA-93E1-860EC89469DC}"/>
    <dgm:cxn modelId="{EB5BAC64-4A71-4D75-88BF-2B581EF15289}" type="presOf" srcId="{A6075D00-C404-4543-91BF-A62477221D3C}" destId="{145B30ED-05D1-40F4-8597-E2936788C727}" srcOrd="0" destOrd="0" presId="urn:microsoft.com/office/officeart/2005/8/layout/chevron1"/>
    <dgm:cxn modelId="{1BA497D2-CC05-48E8-B60E-AE4FE02C3A6D}" type="presOf" srcId="{8ECEE22D-2438-4049-B7F3-496B83F742EB}" destId="{F31E7D83-066A-4523-8103-6A0CBB7A433E}" srcOrd="0" destOrd="0" presId="urn:microsoft.com/office/officeart/2005/8/layout/chevron1"/>
    <dgm:cxn modelId="{5DB0D934-D136-4618-A10B-1A4120B3C0D9}" type="presOf" srcId="{F9C4153F-5B1C-406E-B99E-9CEE7CD5ED8D}" destId="{DE1DDE9B-FC19-4611-B64E-9493E277A9EB}" srcOrd="0" destOrd="0" presId="urn:microsoft.com/office/officeart/2005/8/layout/chevron1"/>
    <dgm:cxn modelId="{6786BB1E-B8C6-4B0C-B633-36E7B2012E82}" type="presOf" srcId="{B4C39F51-D0E1-4A8D-BA61-B7EECAEC1F91}" destId="{BF2A7B91-1EFD-4C8A-BCCA-572BC8994218}" srcOrd="0" destOrd="0" presId="urn:microsoft.com/office/officeart/2005/8/layout/chevron1"/>
    <dgm:cxn modelId="{E3426E70-FEA8-45C6-AF80-8B78A669BEF9}" srcId="{8ECEE22D-2438-4049-B7F3-496B83F742EB}" destId="{3A389515-DD49-4282-911D-2A3274F405B9}" srcOrd="0" destOrd="0" parTransId="{40907DB7-E7EE-491F-830B-97087051E64A}" sibTransId="{CCCD89DB-D9F3-4D12-B493-4EDD42D39980}"/>
    <dgm:cxn modelId="{D49800A0-066D-4738-A277-D0A0887A677C}" type="presOf" srcId="{3A389515-DD49-4282-911D-2A3274F405B9}" destId="{A38428D5-924F-4FE4-B58A-D8DDCA6AF8D0}" srcOrd="0" destOrd="0" presId="urn:microsoft.com/office/officeart/2005/8/layout/chevron1"/>
    <dgm:cxn modelId="{BA3ABB45-AE78-4F3E-A956-E55BDFDE2721}" type="presOf" srcId="{DA4FB5DF-B617-4042-AE3F-EAF1AEDD8518}" destId="{13C24206-FD52-4F2D-BDDD-C5703291A1CD}" srcOrd="0" destOrd="0" presId="urn:microsoft.com/office/officeart/2005/8/layout/chevron1"/>
    <dgm:cxn modelId="{1864CD3D-0EF5-48F6-B980-AE6AA8FA2EB9}" srcId="{8ECEE22D-2438-4049-B7F3-496B83F742EB}" destId="{DA4FB5DF-B617-4042-AE3F-EAF1AEDD8518}" srcOrd="3" destOrd="0" parTransId="{EDB0A116-4465-4D13-AF24-2F787A847D6F}" sibTransId="{120A54A1-7836-40FC-B6CE-9929C2C04EE7}"/>
    <dgm:cxn modelId="{5781504A-D9AF-49B0-B672-E4A4A030A189}" srcId="{8ECEE22D-2438-4049-B7F3-496B83F742EB}" destId="{B4C39F51-D0E1-4A8D-BA61-B7EECAEC1F91}" srcOrd="4" destOrd="0" parTransId="{52BD2779-FC9F-41E2-A3A2-53A56E562CF0}" sibTransId="{A07C7794-EC36-4F8D-B874-167DC77DA955}"/>
    <dgm:cxn modelId="{E2E1C88F-964C-4298-912F-EDE373EA860D}" type="presParOf" srcId="{F31E7D83-066A-4523-8103-6A0CBB7A433E}" destId="{A38428D5-924F-4FE4-B58A-D8DDCA6AF8D0}" srcOrd="0" destOrd="0" presId="urn:microsoft.com/office/officeart/2005/8/layout/chevron1"/>
    <dgm:cxn modelId="{B3570C26-BDB5-4986-BE93-4B5CFF7A90BB}" type="presParOf" srcId="{F31E7D83-066A-4523-8103-6A0CBB7A433E}" destId="{936BEA76-19F4-4955-890B-2292425DC573}" srcOrd="1" destOrd="0" presId="urn:microsoft.com/office/officeart/2005/8/layout/chevron1"/>
    <dgm:cxn modelId="{506A7B96-6AC6-4125-8D37-2998629B4D54}" type="presParOf" srcId="{F31E7D83-066A-4523-8103-6A0CBB7A433E}" destId="{DE1DDE9B-FC19-4611-B64E-9493E277A9EB}" srcOrd="2" destOrd="0" presId="urn:microsoft.com/office/officeart/2005/8/layout/chevron1"/>
    <dgm:cxn modelId="{CDF63D9D-FE05-4A5E-BA2A-B6C22004AC65}" type="presParOf" srcId="{F31E7D83-066A-4523-8103-6A0CBB7A433E}" destId="{EDE0C159-3596-41D2-91A4-DA7980A85F5A}" srcOrd="3" destOrd="0" presId="urn:microsoft.com/office/officeart/2005/8/layout/chevron1"/>
    <dgm:cxn modelId="{018E7940-A76F-4FEF-8402-9B6CDED70A0A}" type="presParOf" srcId="{F31E7D83-066A-4523-8103-6A0CBB7A433E}" destId="{145B30ED-05D1-40F4-8597-E2936788C727}" srcOrd="4" destOrd="0" presId="urn:microsoft.com/office/officeart/2005/8/layout/chevron1"/>
    <dgm:cxn modelId="{47E0106D-89AF-46DE-8337-45D86292DCD2}" type="presParOf" srcId="{F31E7D83-066A-4523-8103-6A0CBB7A433E}" destId="{2A60ABFA-FB5A-4A5A-BF0C-73344B0675F2}" srcOrd="5" destOrd="0" presId="urn:microsoft.com/office/officeart/2005/8/layout/chevron1"/>
    <dgm:cxn modelId="{0899BCD5-3CEA-475F-BE23-A6E0359B1E8D}" type="presParOf" srcId="{F31E7D83-066A-4523-8103-6A0CBB7A433E}" destId="{13C24206-FD52-4F2D-BDDD-C5703291A1CD}" srcOrd="6" destOrd="0" presId="urn:microsoft.com/office/officeart/2005/8/layout/chevron1"/>
    <dgm:cxn modelId="{9A8CD71F-10AC-4F03-A291-53DC634DB43B}" type="presParOf" srcId="{F31E7D83-066A-4523-8103-6A0CBB7A433E}" destId="{F708778D-0CA1-4FD6-BE25-45309D984FF7}" srcOrd="7" destOrd="0" presId="urn:microsoft.com/office/officeart/2005/8/layout/chevron1"/>
    <dgm:cxn modelId="{DD26ED3F-7F22-49DF-82D0-1601A83EBDA9}" type="presParOf" srcId="{F31E7D83-066A-4523-8103-6A0CBB7A433E}" destId="{BF2A7B91-1EFD-4C8A-BCCA-572BC8994218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BD8F5-3854-419C-AEDD-62F54BD9FADC}" type="datetimeFigureOut">
              <a:rPr lang="en-US" smtClean="0"/>
              <a:t>5/3/2016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A0767-FB45-4F80-9E07-BB8CCB23F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538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BD8F5-3854-419C-AEDD-62F54BD9FADC}" type="datetimeFigureOut">
              <a:rPr lang="en-US" smtClean="0"/>
              <a:t>5/3/2016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A0767-FB45-4F80-9E07-BB8CCB23F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591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BD8F5-3854-419C-AEDD-62F54BD9FADC}" type="datetimeFigureOut">
              <a:rPr lang="en-US" smtClean="0"/>
              <a:t>5/3/2016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A0767-FB45-4F80-9E07-BB8CCB23F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0861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BD8F5-3854-419C-AEDD-62F54BD9FADC}" type="datetimeFigureOut">
              <a:rPr lang="en-US" smtClean="0"/>
              <a:t>5/3/2016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A0767-FB45-4F80-9E07-BB8CCB23F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5639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BD8F5-3854-419C-AEDD-62F54BD9FADC}" type="datetimeFigureOut">
              <a:rPr lang="en-US" smtClean="0"/>
              <a:t>5/3/2016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A0767-FB45-4F80-9E07-BB8CCB23F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9052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BD8F5-3854-419C-AEDD-62F54BD9FADC}" type="datetimeFigureOut">
              <a:rPr lang="en-US" smtClean="0"/>
              <a:t>5/3/2016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A0767-FB45-4F80-9E07-BB8CCB23F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880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BD8F5-3854-419C-AEDD-62F54BD9FADC}" type="datetimeFigureOut">
              <a:rPr lang="en-US" smtClean="0"/>
              <a:t>5/3/2016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A0767-FB45-4F80-9E07-BB8CCB23F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880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BD8F5-3854-419C-AEDD-62F54BD9FADC}" type="datetimeFigureOut">
              <a:rPr lang="en-US" smtClean="0"/>
              <a:t>5/3/2016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A0767-FB45-4F80-9E07-BB8CCB23F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141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BD8F5-3854-419C-AEDD-62F54BD9FADC}" type="datetimeFigureOut">
              <a:rPr lang="en-US" smtClean="0"/>
              <a:t>5/3/2016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A0767-FB45-4F80-9E07-BB8CCB23F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239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BD8F5-3854-419C-AEDD-62F54BD9FADC}" type="datetimeFigureOut">
              <a:rPr lang="en-US" smtClean="0"/>
              <a:t>5/3/2016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A0767-FB45-4F80-9E07-BB8CCB23F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62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BD8F5-3854-419C-AEDD-62F54BD9FADC}" type="datetimeFigureOut">
              <a:rPr lang="en-US" smtClean="0"/>
              <a:t>5/3/2016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A0767-FB45-4F80-9E07-BB8CCB23F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209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BD8F5-3854-419C-AEDD-62F54BD9FADC}" type="datetimeFigureOut">
              <a:rPr lang="en-US" smtClean="0"/>
              <a:t>5/3/2016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A0767-FB45-4F80-9E07-BB8CCB23F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477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BD8F5-3854-419C-AEDD-62F54BD9FADC}" type="datetimeFigureOut">
              <a:rPr lang="en-US" smtClean="0"/>
              <a:t>5/3/2016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A0767-FB45-4F80-9E07-BB8CCB23F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583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DD2BD8F5-3854-419C-AEDD-62F54BD9FADC}" type="datetimeFigureOut">
              <a:rPr lang="en-US" smtClean="0"/>
              <a:t>5/3/2016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B1AA0767-FB45-4F80-9E07-BB8CCB23F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498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DD2BD8F5-3854-419C-AEDD-62F54BD9FADC}" type="datetimeFigureOut">
              <a:rPr lang="en-US" smtClean="0"/>
              <a:t>5/3/2016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B1AA0767-FB45-4F80-9E07-BB8CCB23F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7356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  <p:sldLayoutId id="2147483847" r:id="rId11"/>
    <p:sldLayoutId id="2147483848" r:id="rId12"/>
    <p:sldLayoutId id="2147483849" r:id="rId13"/>
    <p:sldLayoutId id="2147483850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Elemental Kinection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TCU Senior Design Project, 2015-16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955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Non-functional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4437820"/>
          </a:xfrm>
        </p:spPr>
        <p:txBody>
          <a:bodyPr>
            <a:normAutofit/>
          </a:bodyPr>
          <a:lstStyle/>
          <a:p>
            <a:r>
              <a:rPr lang="en-US" b="1" dirty="0"/>
              <a:t>External </a:t>
            </a:r>
            <a:r>
              <a:rPr lang="en-US" b="1" dirty="0" smtClean="0"/>
              <a:t>Requirements</a:t>
            </a:r>
          </a:p>
          <a:p>
            <a:pPr lvl="1"/>
            <a:r>
              <a:rPr lang="en-US" sz="1800" dirty="0"/>
              <a:t>The database shall remove, when possible, personally identifying information</a:t>
            </a:r>
          </a:p>
          <a:p>
            <a:pPr lvl="1"/>
            <a:r>
              <a:rPr lang="en-US" sz="1800" dirty="0"/>
              <a:t>Therapists shall be able to effectively learn gesture builder through online manuals and walkthrough videos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9497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:\Users\Aakash\Documents\system_architecture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77486" y="1910687"/>
            <a:ext cx="6837527" cy="494731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201352"/>
            <a:ext cx="10515600" cy="1325563"/>
          </a:xfrm>
        </p:spPr>
        <p:txBody>
          <a:bodyPr/>
          <a:lstStyle/>
          <a:p>
            <a:r>
              <a:rPr lang="en-US" dirty="0" smtClean="0"/>
              <a:t>System Architecture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83224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Web Application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Web development for Elemental Kinection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003226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:\Users\Aakash\Documents\system_architecture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77486" y="1910687"/>
            <a:ext cx="6837527" cy="494731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201352"/>
            <a:ext cx="10515600" cy="1325563"/>
          </a:xfrm>
        </p:spPr>
        <p:txBody>
          <a:bodyPr/>
          <a:lstStyle/>
          <a:p>
            <a:r>
              <a:rPr lang="en-US" dirty="0" smtClean="0"/>
              <a:t>System Architecture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18879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Application - General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</a:t>
            </a:r>
            <a:r>
              <a:rPr lang="en-US" dirty="0" smtClean="0"/>
              <a:t>eb </a:t>
            </a:r>
            <a:r>
              <a:rPr lang="en-US" dirty="0"/>
              <a:t>is a 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highly programmable environment </a:t>
            </a:r>
            <a:r>
              <a:rPr lang="en-US" dirty="0"/>
              <a:t>that allows mass customization through </a:t>
            </a:r>
            <a:r>
              <a:rPr lang="en-US" dirty="0" smtClean="0"/>
              <a:t>a large </a:t>
            </a:r>
            <a:r>
              <a:rPr lang="en-US" dirty="0"/>
              <a:t>and diverse range of </a:t>
            </a:r>
            <a:r>
              <a:rPr lang="en-US" dirty="0" smtClean="0"/>
              <a:t>applications</a:t>
            </a:r>
          </a:p>
          <a:p>
            <a:endParaRPr lang="en-US" dirty="0" smtClean="0"/>
          </a:p>
          <a:p>
            <a:r>
              <a:rPr lang="en-US" dirty="0"/>
              <a:t>Web applications </a:t>
            </a:r>
            <a:r>
              <a:rPr lang="en-US" dirty="0" smtClean="0"/>
              <a:t>are computer </a:t>
            </a:r>
            <a:r>
              <a:rPr lang="en-US" dirty="0"/>
              <a:t>programs allowing website visitors to submit and retrieve data to/from a database over the Internet using their preferred web </a:t>
            </a:r>
            <a:r>
              <a:rPr lang="en-US" dirty="0" smtClean="0"/>
              <a:t>browser</a:t>
            </a:r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data is then presented to the user within their browser as information is generated dynamically (in a specific format, e.g. in HTML using CSS) by the web application through a web </a:t>
            </a:r>
            <a:r>
              <a:rPr lang="en-US" dirty="0" smtClean="0"/>
              <a:t>server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842312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Advantages of web apps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They </a:t>
            </a:r>
            <a:r>
              <a:rPr lang="en-US" dirty="0"/>
              <a:t>perform their function irrespective of the operating system and browsers running client </a:t>
            </a:r>
            <a:r>
              <a:rPr lang="en-US" dirty="0" smtClean="0"/>
              <a:t>side</a:t>
            </a:r>
          </a:p>
          <a:p>
            <a:endParaRPr lang="en-US" dirty="0" smtClean="0"/>
          </a:p>
          <a:p>
            <a:r>
              <a:rPr lang="en-US" dirty="0"/>
              <a:t>Web applications are quickly deployed anywhere at no cost and without any installation requirements (almost) at the user’s </a:t>
            </a:r>
            <a:r>
              <a:rPr lang="en-US" dirty="0" smtClean="0"/>
              <a:t>end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9224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web apps work?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Three-layered</a:t>
            </a:r>
            <a:r>
              <a:rPr lang="en-US" dirty="0" smtClean="0"/>
              <a:t> </a:t>
            </a:r>
            <a:r>
              <a:rPr lang="en-US" dirty="0"/>
              <a:t>web application </a:t>
            </a:r>
            <a:r>
              <a:rPr lang="en-US" dirty="0" smtClean="0"/>
              <a:t>model</a:t>
            </a:r>
          </a:p>
          <a:p>
            <a:endParaRPr lang="en-US" dirty="0" smtClean="0"/>
          </a:p>
          <a:p>
            <a:r>
              <a:rPr lang="en-US" dirty="0"/>
              <a:t>The first layer is normally a web browser or the user </a:t>
            </a:r>
            <a:r>
              <a:rPr lang="en-US" dirty="0" smtClean="0"/>
              <a:t>interface</a:t>
            </a:r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second layer is the dynamic content generation technology tool such as Java servlets (JSP) or Active Server Pages (ASP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third layer is the database containing content (e.g., news) and customer data (e.g., usernames and passwords, social security numbers and credit card details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9913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general web app architecture</a:t>
            </a:r>
            <a:endParaRPr lang="en-US" dirty="0"/>
          </a:p>
        </p:txBody>
      </p:sp>
      <p:pic>
        <p:nvPicPr>
          <p:cNvPr id="1026" name="Picture 2" descr="What is a Web App?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37970" y="2361063"/>
            <a:ext cx="8116057" cy="4496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4443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Meet Django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3995" y="2415654"/>
            <a:ext cx="10085849" cy="4237630"/>
          </a:xfrm>
        </p:spPr>
        <p:txBody>
          <a:bodyPr>
            <a:noAutofit/>
          </a:bodyPr>
          <a:lstStyle/>
          <a:p>
            <a:r>
              <a:rPr lang="en-US" dirty="0"/>
              <a:t>Django is a high-level 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Python Web framework </a:t>
            </a:r>
            <a:r>
              <a:rPr lang="en-US" dirty="0"/>
              <a:t>that encourages rapid development and clean, pragmatic </a:t>
            </a:r>
            <a:r>
              <a:rPr lang="en-US" dirty="0" smtClean="0"/>
              <a:t>design</a:t>
            </a:r>
          </a:p>
          <a:p>
            <a:endParaRPr lang="en-US" dirty="0" smtClean="0"/>
          </a:p>
          <a:p>
            <a:r>
              <a:rPr lang="en-US" dirty="0"/>
              <a:t>It’s 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free</a:t>
            </a:r>
            <a:r>
              <a:rPr lang="en-US" dirty="0"/>
              <a:t> and 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open 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source</a:t>
            </a:r>
          </a:p>
          <a:p>
            <a:endParaRPr lang="en-US" dirty="0" smtClean="0"/>
          </a:p>
          <a:p>
            <a:r>
              <a:rPr lang="en-US" dirty="0" smtClean="0"/>
              <a:t>Ridiculously 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fast</a:t>
            </a:r>
            <a:r>
              <a:rPr lang="en-US" dirty="0" smtClean="0"/>
              <a:t> – 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concept to completion </a:t>
            </a:r>
            <a:r>
              <a:rPr lang="en-US" dirty="0" smtClean="0"/>
              <a:t>as quickly as possible</a:t>
            </a:r>
          </a:p>
          <a:p>
            <a:endParaRPr lang="en-US" dirty="0" smtClean="0"/>
          </a:p>
          <a:p>
            <a:r>
              <a:rPr lang="en-US" dirty="0" smtClean="0"/>
              <a:t>Fully loaded - </a:t>
            </a:r>
            <a:r>
              <a:rPr lang="en-US" dirty="0"/>
              <a:t>includes dozens of extras you can use to handle common Web development </a:t>
            </a:r>
            <a:r>
              <a:rPr lang="en-US" dirty="0" smtClean="0"/>
              <a:t>tasks</a:t>
            </a:r>
          </a:p>
          <a:p>
            <a:endParaRPr lang="en-US" dirty="0" smtClean="0"/>
          </a:p>
          <a:p>
            <a:r>
              <a:rPr lang="en-US" dirty="0" smtClean="0"/>
              <a:t>Reassuringly 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secure</a:t>
            </a:r>
            <a:r>
              <a:rPr lang="en-US" dirty="0" smtClean="0"/>
              <a:t>, exceedingly 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scalable</a:t>
            </a:r>
            <a:r>
              <a:rPr lang="en-US" dirty="0" smtClean="0"/>
              <a:t> and incredibly 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versatile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491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in Django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135874"/>
            <a:ext cx="10554574" cy="4722126"/>
          </a:xfrm>
        </p:spPr>
        <p:txBody>
          <a:bodyPr/>
          <a:lstStyle/>
          <a:p>
            <a:r>
              <a:rPr lang="en-US" dirty="0"/>
              <a:t>Cross site scripting (XSS) </a:t>
            </a:r>
            <a:r>
              <a:rPr lang="en-US" dirty="0" smtClean="0"/>
              <a:t>protection</a:t>
            </a:r>
          </a:p>
          <a:p>
            <a:endParaRPr lang="en-US" dirty="0"/>
          </a:p>
          <a:p>
            <a:r>
              <a:rPr lang="en-US" dirty="0"/>
              <a:t>Cross site request forgery (CSRF) protection</a:t>
            </a:r>
          </a:p>
          <a:p>
            <a:endParaRPr lang="en-US" dirty="0" smtClean="0"/>
          </a:p>
          <a:p>
            <a:r>
              <a:rPr lang="en-US" dirty="0" smtClean="0"/>
              <a:t>SQL </a:t>
            </a:r>
            <a:r>
              <a:rPr lang="en-US" dirty="0"/>
              <a:t>injection protection</a:t>
            </a:r>
          </a:p>
          <a:p>
            <a:endParaRPr lang="en-US" dirty="0" smtClean="0"/>
          </a:p>
          <a:p>
            <a:r>
              <a:rPr lang="en-US" dirty="0" smtClean="0"/>
              <a:t>Clickjacking </a:t>
            </a:r>
            <a:r>
              <a:rPr lang="en-US" dirty="0"/>
              <a:t>protection</a:t>
            </a:r>
          </a:p>
          <a:p>
            <a:endParaRPr lang="en-US" dirty="0" smtClean="0"/>
          </a:p>
          <a:p>
            <a:r>
              <a:rPr lang="en-US" dirty="0" smtClean="0"/>
              <a:t>SSL/HTTPS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Host </a:t>
            </a:r>
            <a:r>
              <a:rPr lang="en-US" dirty="0"/>
              <a:t>header </a:t>
            </a:r>
            <a:r>
              <a:rPr lang="en-US" dirty="0" smtClean="0"/>
              <a:t>validation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71910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Team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6208137"/>
              </p:ext>
            </p:extLst>
          </p:nvPr>
        </p:nvGraphicFramePr>
        <p:xfrm>
          <a:off x="819150" y="2222500"/>
          <a:ext cx="10553700" cy="3636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285602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Popular sites built with Django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0000" y="2631720"/>
            <a:ext cx="10554574" cy="3636511"/>
          </a:xfrm>
        </p:spPr>
        <p:txBody>
          <a:bodyPr>
            <a:normAutofit/>
          </a:bodyPr>
          <a:lstStyle/>
          <a:p>
            <a:r>
              <a:rPr lang="en-US" dirty="0" smtClean="0"/>
              <a:t>Pinterest</a:t>
            </a:r>
          </a:p>
          <a:p>
            <a:r>
              <a:rPr lang="en-US" dirty="0" smtClean="0"/>
              <a:t>Instagram</a:t>
            </a:r>
          </a:p>
          <a:p>
            <a:r>
              <a:rPr lang="en-US" dirty="0" smtClean="0"/>
              <a:t>Bitbucket</a:t>
            </a:r>
          </a:p>
          <a:p>
            <a:r>
              <a:rPr lang="en-US" dirty="0" smtClean="0"/>
              <a:t>Spotify</a:t>
            </a:r>
          </a:p>
          <a:p>
            <a:r>
              <a:rPr lang="en-US" dirty="0" smtClean="0"/>
              <a:t>NASA</a:t>
            </a:r>
          </a:p>
          <a:p>
            <a:r>
              <a:rPr lang="en-US" dirty="0" smtClean="0"/>
              <a:t>Prezi</a:t>
            </a:r>
          </a:p>
          <a:p>
            <a:r>
              <a:rPr lang="en-US" dirty="0" smtClean="0"/>
              <a:t>Eventbrite</a:t>
            </a:r>
          </a:p>
          <a:p>
            <a:r>
              <a:rPr lang="en-US" dirty="0" smtClean="0"/>
              <a:t>Firefox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54885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get </a:t>
            </a:r>
            <a:r>
              <a:rPr lang="en-US" dirty="0" smtClean="0"/>
              <a:t>Django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https://www.djangoproject.com/download/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5175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Database – MySQL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SQL stands for 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Structured Query 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Language</a:t>
            </a:r>
          </a:p>
          <a:p>
            <a:endParaRPr lang="en-US" dirty="0"/>
          </a:p>
          <a:p>
            <a:r>
              <a:rPr lang="en-US" dirty="0"/>
              <a:t>SQL lets you access and manipulate databases</a:t>
            </a:r>
          </a:p>
          <a:p>
            <a:endParaRPr lang="en-US" dirty="0" smtClean="0"/>
          </a:p>
          <a:p>
            <a:r>
              <a:rPr lang="en-US" dirty="0" smtClean="0"/>
              <a:t>MySQL is </a:t>
            </a:r>
            <a:r>
              <a:rPr lang="en-US" dirty="0"/>
              <a:t>the world’s most popular open source </a:t>
            </a:r>
            <a:r>
              <a:rPr lang="en-US" dirty="0" smtClean="0"/>
              <a:t>database</a:t>
            </a:r>
          </a:p>
          <a:p>
            <a:endParaRPr lang="en-US" dirty="0" smtClean="0"/>
          </a:p>
          <a:p>
            <a:r>
              <a:rPr lang="en-US" dirty="0" smtClean="0"/>
              <a:t>Enables </a:t>
            </a:r>
            <a:r>
              <a:rPr lang="en-US" dirty="0"/>
              <a:t>the cost-effective delivery of reliable, high-performance and scalable Web-based and embedded database applications</a:t>
            </a:r>
          </a:p>
        </p:txBody>
      </p:sp>
    </p:spTree>
    <p:extLst>
      <p:ext uri="{BB962C8B-B14F-4D97-AF65-F5344CB8AC3E}">
        <p14:creationId xmlns:p14="http://schemas.microsoft.com/office/powerpoint/2010/main" val="3435734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Database – ER model</a:t>
            </a:r>
            <a:endParaRPr lang="en-US" dirty="0"/>
          </a:p>
        </p:txBody>
      </p:sp>
      <p:pic>
        <p:nvPicPr>
          <p:cNvPr id="4" name="Content Placeholder 6" descr="ER Diagram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43371" y="2222500"/>
            <a:ext cx="6705256" cy="4635500"/>
          </a:xfrm>
        </p:spPr>
      </p:pic>
      <p:sp>
        <p:nvSpPr>
          <p:cNvPr id="3" name="Rectangle 2"/>
          <p:cNvSpPr/>
          <p:nvPr/>
        </p:nvSpPr>
        <p:spPr>
          <a:xfrm>
            <a:off x="3335383" y="2420984"/>
            <a:ext cx="6043748" cy="119307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335383" y="5721531"/>
            <a:ext cx="2525486" cy="107115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1156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Database – User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Admin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Responsible for maintaining the database, website, and </a:t>
            </a:r>
            <a:r>
              <a:rPr lang="en-US" dirty="0" smtClean="0"/>
              <a:t>accounts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en-US" dirty="0" smtClean="0"/>
          </a:p>
          <a:p>
            <a:r>
              <a:rPr lang="en-US" dirty="0" smtClean="0"/>
              <a:t>Therapist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Can act as an admin </a:t>
            </a:r>
            <a:r>
              <a:rPr lang="en-US" dirty="0" smtClean="0"/>
              <a:t>account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en-US" dirty="0"/>
          </a:p>
          <a:p>
            <a:r>
              <a:rPr lang="en-US" dirty="0" smtClean="0"/>
              <a:t>Patient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No personal data stored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58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Database – ER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6" descr="ER Diagra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43371" y="2222500"/>
            <a:ext cx="6705256" cy="4635500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2978331" y="3735977"/>
            <a:ext cx="5495109" cy="179396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475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Database - Exercises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Data </a:t>
            </a:r>
            <a:r>
              <a:rPr lang="en-US" dirty="0"/>
              <a:t>on exercises is stored in .</a:t>
            </a:r>
            <a:r>
              <a:rPr lang="en-US" dirty="0" err="1"/>
              <a:t>gba</a:t>
            </a:r>
            <a:r>
              <a:rPr lang="en-US" dirty="0"/>
              <a:t> </a:t>
            </a:r>
            <a:r>
              <a:rPr lang="en-US" dirty="0" smtClean="0"/>
              <a:t>format</a:t>
            </a:r>
            <a:endParaRPr lang="en-US" dirty="0"/>
          </a:p>
          <a:p>
            <a:endParaRPr lang="en-US" dirty="0" smtClean="0"/>
          </a:p>
          <a:p>
            <a:r>
              <a:rPr lang="en-US" dirty="0"/>
              <a:t>Number of reps per session is stored in the relationship between exercises and sessions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2455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App -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4383229"/>
          </a:xfrm>
        </p:spPr>
        <p:txBody>
          <a:bodyPr/>
          <a:lstStyle/>
          <a:p>
            <a:r>
              <a:rPr lang="en-US" dirty="0" smtClean="0"/>
              <a:t>XAMPP for MySQL server</a:t>
            </a:r>
          </a:p>
          <a:p>
            <a:endParaRPr lang="en-US" dirty="0" smtClean="0"/>
          </a:p>
          <a:p>
            <a:r>
              <a:rPr lang="en-US" dirty="0" smtClean="0"/>
              <a:t>XAMPP</a:t>
            </a:r>
            <a:r>
              <a:rPr lang="en-US" dirty="0"/>
              <a:t> is an integrated server package of Apache, M</a:t>
            </a:r>
            <a:r>
              <a:rPr lang="en-US" dirty="0" smtClean="0"/>
              <a:t>ySQL</a:t>
            </a:r>
            <a:r>
              <a:rPr lang="en-US" dirty="0"/>
              <a:t>, PHP and Perl (the AMPP in XAMPP) that all run from a removable drive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Python 2.7.5</a:t>
            </a:r>
          </a:p>
          <a:p>
            <a:endParaRPr lang="en-US" dirty="0" smtClean="0"/>
          </a:p>
          <a:p>
            <a:r>
              <a:rPr lang="en-US" dirty="0" smtClean="0"/>
              <a:t>Django 1.7.9</a:t>
            </a:r>
          </a:p>
          <a:p>
            <a:endParaRPr lang="en-US" dirty="0" smtClean="0"/>
          </a:p>
          <a:p>
            <a:r>
              <a:rPr lang="en-US" dirty="0" smtClean="0"/>
              <a:t>That’s it – 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start developing!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1380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much have we done?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4492412"/>
          </a:xfrm>
        </p:spPr>
        <p:txBody>
          <a:bodyPr/>
          <a:lstStyle/>
          <a:p>
            <a:r>
              <a:rPr lang="en-US" dirty="0" smtClean="0"/>
              <a:t>Setting up local development server</a:t>
            </a:r>
          </a:p>
          <a:p>
            <a:endParaRPr lang="en-US" dirty="0" smtClean="0"/>
          </a:p>
          <a:p>
            <a:r>
              <a:rPr lang="en-US" dirty="0" smtClean="0"/>
              <a:t>Setting up database</a:t>
            </a:r>
          </a:p>
          <a:p>
            <a:endParaRPr lang="en-US" dirty="0" smtClean="0"/>
          </a:p>
          <a:p>
            <a:r>
              <a:rPr lang="en-US" dirty="0" smtClean="0"/>
              <a:t>A running Django application</a:t>
            </a:r>
          </a:p>
          <a:p>
            <a:endParaRPr lang="en-US" dirty="0" smtClean="0"/>
          </a:p>
          <a:p>
            <a:r>
              <a:rPr lang="en-US" dirty="0" smtClean="0"/>
              <a:t>Ability to create accounts – Admin, Therapist and Patient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8054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Sneak peak – project directory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3503" y="2047164"/>
            <a:ext cx="3804991" cy="4810836"/>
          </a:xfrm>
        </p:spPr>
      </p:pic>
    </p:spTree>
    <p:extLst>
      <p:ext uri="{BB962C8B-B14F-4D97-AF65-F5344CB8AC3E}">
        <p14:creationId xmlns:p14="http://schemas.microsoft.com/office/powerpoint/2010/main" val="39741876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SzPct val="45000"/>
              <a:buFont typeface="Wingdings" panose="05000000000000000000" pitchFamily="2" charset="2"/>
              <a:buChar char="q"/>
            </a:pPr>
            <a:r>
              <a:rPr lang="en-US" dirty="0"/>
              <a:t>Elemental Kinection looks to improve on tele-rehabilitation by introducing the ability for therapist to dynamically add exercises to the application without the need for programmer </a:t>
            </a:r>
            <a:r>
              <a:rPr lang="en-US" dirty="0" smtClean="0"/>
              <a:t>assistance</a:t>
            </a:r>
          </a:p>
          <a:p>
            <a:pPr>
              <a:buSzPct val="45000"/>
              <a:buFont typeface="StarSymbol"/>
              <a:buChar char=""/>
            </a:pPr>
            <a:endParaRPr lang="en-US" dirty="0"/>
          </a:p>
          <a:p>
            <a:pPr>
              <a:buSzPct val="45000"/>
              <a:buFont typeface="Wingdings" panose="05000000000000000000" pitchFamily="2" charset="2"/>
              <a:buChar char="q"/>
            </a:pPr>
            <a:r>
              <a:rPr lang="en-US" dirty="0"/>
              <a:t>This is achieved through two distinct </a:t>
            </a:r>
            <a:r>
              <a:rPr lang="en-US" dirty="0" smtClean="0"/>
              <a:t>applications:</a:t>
            </a:r>
            <a:endParaRPr lang="en-US" dirty="0"/>
          </a:p>
          <a:p>
            <a:pPr lvl="1">
              <a:buSzPct val="75000"/>
              <a:buFont typeface="Courier New" panose="02070309020205020404" pitchFamily="49" charset="0"/>
              <a:buChar char="o"/>
            </a:pPr>
            <a:r>
              <a:rPr lang="en-US" sz="1800" dirty="0"/>
              <a:t>User</a:t>
            </a:r>
          </a:p>
          <a:p>
            <a:pPr lvl="1">
              <a:buSzPct val="75000"/>
              <a:buFont typeface="Courier New" panose="02070309020205020404" pitchFamily="49" charset="0"/>
              <a:buChar char="o"/>
            </a:pPr>
            <a:r>
              <a:rPr lang="en-US" sz="1800" dirty="0"/>
              <a:t>Therapist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0301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Sneak peak – models.py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571" y="1897040"/>
            <a:ext cx="6196856" cy="4960960"/>
          </a:xfrm>
        </p:spPr>
      </p:pic>
    </p:spTree>
    <p:extLst>
      <p:ext uri="{BB962C8B-B14F-4D97-AF65-F5344CB8AC3E}">
        <p14:creationId xmlns:p14="http://schemas.microsoft.com/office/powerpoint/2010/main" val="5691389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Sneak peak – views.py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623" y="1883392"/>
            <a:ext cx="6192751" cy="4974608"/>
          </a:xfrm>
        </p:spPr>
      </p:pic>
    </p:spTree>
    <p:extLst>
      <p:ext uri="{BB962C8B-B14F-4D97-AF65-F5344CB8AC3E}">
        <p14:creationId xmlns:p14="http://schemas.microsoft.com/office/powerpoint/2010/main" val="1813960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Sneak peak – settings.py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311" y="1922691"/>
            <a:ext cx="6667376" cy="4935309"/>
          </a:xfrm>
        </p:spPr>
      </p:pic>
    </p:spTree>
    <p:extLst>
      <p:ext uri="{BB962C8B-B14F-4D97-AF65-F5344CB8AC3E}">
        <p14:creationId xmlns:p14="http://schemas.microsoft.com/office/powerpoint/2010/main" val="14274166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Sneak peak – urls.py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3601" y="2469977"/>
            <a:ext cx="7724795" cy="3507741"/>
          </a:xfrm>
        </p:spPr>
      </p:pic>
    </p:spTree>
    <p:extLst>
      <p:ext uri="{BB962C8B-B14F-4D97-AF65-F5344CB8AC3E}">
        <p14:creationId xmlns:p14="http://schemas.microsoft.com/office/powerpoint/2010/main" val="1214670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Prototypes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698761" y="932413"/>
            <a:ext cx="4817813" cy="3332162"/>
          </a:xfrm>
        </p:spPr>
        <p:txBody>
          <a:bodyPr/>
          <a:lstStyle/>
          <a:p>
            <a:r>
              <a:rPr lang="en-US" b="1" dirty="0" smtClean="0"/>
              <a:t>Login </a:t>
            </a:r>
            <a:r>
              <a:rPr lang="en-US" b="1" dirty="0"/>
              <a:t>Screen</a:t>
            </a:r>
            <a:endParaRPr lang="en-US" dirty="0"/>
          </a:p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6514961" y="779112"/>
            <a:ext cx="5194583" cy="3638764"/>
          </a:xfrm>
        </p:spPr>
        <p:txBody>
          <a:bodyPr/>
          <a:lstStyle/>
          <a:p>
            <a:r>
              <a:rPr lang="en-US" b="1" dirty="0"/>
              <a:t>Admin Homepage</a:t>
            </a:r>
            <a:endParaRPr lang="en-US" dirty="0"/>
          </a:p>
          <a:p>
            <a:endParaRPr lang="en-US" dirty="0"/>
          </a:p>
        </p:txBody>
      </p:sp>
      <p:pic>
        <p:nvPicPr>
          <p:cNvPr id="8" name="Picture 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8761" y="2967038"/>
            <a:ext cx="4533119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/>
          <p:nvPr/>
        </p:nvPicPr>
        <p:blipFill>
          <a:blip r:embed="rId3"/>
          <a:stretch>
            <a:fillRect/>
          </a:stretch>
        </p:blipFill>
        <p:spPr>
          <a:xfrm>
            <a:off x="6799655" y="2747963"/>
            <a:ext cx="3638550" cy="386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4722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Prototypes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732094" y="862546"/>
            <a:ext cx="5185873" cy="3638763"/>
          </a:xfrm>
        </p:spPr>
        <p:txBody>
          <a:bodyPr/>
          <a:lstStyle/>
          <a:p>
            <a:r>
              <a:rPr lang="en-US" b="1" dirty="0"/>
              <a:t>Admin – Create a Therapist</a:t>
            </a:r>
            <a:endParaRPr lang="en-US" dirty="0"/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187415" y="862545"/>
            <a:ext cx="5194583" cy="3638764"/>
          </a:xfrm>
        </p:spPr>
        <p:txBody>
          <a:bodyPr/>
          <a:lstStyle/>
          <a:p>
            <a:r>
              <a:rPr lang="en-US" b="1" dirty="0"/>
              <a:t>Admin – Create an </a:t>
            </a:r>
            <a:r>
              <a:rPr lang="en-US" b="1" dirty="0" smtClean="0"/>
              <a:t>Admin</a:t>
            </a:r>
          </a:p>
          <a:p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999130" y="3107568"/>
            <a:ext cx="3276600" cy="3181350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3"/>
          <a:stretch>
            <a:fillRect/>
          </a:stretch>
        </p:blipFill>
        <p:spPr>
          <a:xfrm>
            <a:off x="6409258" y="3107568"/>
            <a:ext cx="3533775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6831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Prototypes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10000" y="932413"/>
            <a:ext cx="5185873" cy="3638763"/>
          </a:xfrm>
        </p:spPr>
        <p:txBody>
          <a:bodyPr/>
          <a:lstStyle/>
          <a:p>
            <a:r>
              <a:rPr lang="en-US" b="1" dirty="0"/>
              <a:t>Therapist Home </a:t>
            </a:r>
            <a:r>
              <a:rPr lang="en-US" b="1" dirty="0" smtClean="0"/>
              <a:t>Page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283186" y="932412"/>
            <a:ext cx="5194583" cy="3638764"/>
          </a:xfrm>
        </p:spPr>
        <p:txBody>
          <a:bodyPr/>
          <a:lstStyle/>
          <a:p>
            <a:r>
              <a:rPr lang="en-US" b="1" dirty="0"/>
              <a:t>Exercise List</a:t>
            </a:r>
            <a:endParaRPr lang="en-US" dirty="0"/>
          </a:p>
          <a:p>
            <a:endParaRPr lang="en-US" dirty="0" smtClean="0"/>
          </a:p>
        </p:txBody>
      </p:sp>
      <p:pic>
        <p:nvPicPr>
          <p:cNvPr id="7" name="Picture 6"/>
          <p:cNvPicPr/>
          <p:nvPr/>
        </p:nvPicPr>
        <p:blipFill rotWithShape="1">
          <a:blip r:embed="rId2" cstate="print"/>
          <a:srcRect t="18234" r="53686" b="285"/>
          <a:stretch/>
        </p:blipFill>
        <p:spPr bwMode="auto">
          <a:xfrm>
            <a:off x="810000" y="3035727"/>
            <a:ext cx="3673736" cy="361736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/>
          <p:cNvPicPr/>
          <p:nvPr/>
        </p:nvPicPr>
        <p:blipFill rotWithShape="1">
          <a:blip r:embed="rId3" cstate="print"/>
          <a:srcRect l="24679" t="13106" r="36699" b="47578"/>
          <a:stretch/>
        </p:blipFill>
        <p:spPr bwMode="auto">
          <a:xfrm>
            <a:off x="6095999" y="3035727"/>
            <a:ext cx="5686425" cy="3482430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92085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5315" y="932413"/>
            <a:ext cx="5185873" cy="3638763"/>
          </a:xfrm>
        </p:spPr>
        <p:txBody>
          <a:bodyPr/>
          <a:lstStyle/>
          <a:p>
            <a:r>
              <a:rPr lang="en-US" b="1" dirty="0"/>
              <a:t>New Exercise</a:t>
            </a:r>
            <a:endParaRPr lang="en-US" dirty="0"/>
          </a:p>
          <a:p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1188" y="932412"/>
            <a:ext cx="5194583" cy="3638764"/>
          </a:xfrm>
        </p:spPr>
        <p:txBody>
          <a:bodyPr/>
          <a:lstStyle/>
          <a:p>
            <a:r>
              <a:rPr lang="en-US" b="1" dirty="0"/>
              <a:t>Patient List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 descr="C:\Users\aakashtyagi\AppData\Local\Microsoft\Windows\INetCache\Content.Word\UploadExercise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638" y="2906973"/>
            <a:ext cx="4905375" cy="370671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5999" y="2906973"/>
            <a:ext cx="5943600" cy="367814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779825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Prototypes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10000" y="932413"/>
            <a:ext cx="5185873" cy="3638763"/>
          </a:xfrm>
        </p:spPr>
        <p:txBody>
          <a:bodyPr/>
          <a:lstStyle/>
          <a:p>
            <a:r>
              <a:rPr lang="en-US" b="1" dirty="0"/>
              <a:t>Add New </a:t>
            </a:r>
            <a:r>
              <a:rPr lang="en-US" b="1" dirty="0" smtClean="0"/>
              <a:t>Patient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378957" y="932413"/>
            <a:ext cx="5194583" cy="3638764"/>
          </a:xfrm>
        </p:spPr>
        <p:txBody>
          <a:bodyPr/>
          <a:lstStyle/>
          <a:p>
            <a:r>
              <a:rPr lang="en-US" b="1" dirty="0"/>
              <a:t>View Patient</a:t>
            </a:r>
            <a:endParaRPr lang="en-US" dirty="0"/>
          </a:p>
          <a:p>
            <a:endParaRPr lang="en-US" dirty="0"/>
          </a:p>
        </p:txBody>
      </p:sp>
      <p:pic>
        <p:nvPicPr>
          <p:cNvPr id="7" name="Picture 6"/>
          <p:cNvPicPr/>
          <p:nvPr/>
        </p:nvPicPr>
        <p:blipFill rotWithShape="1">
          <a:blip r:embed="rId2" cstate="print"/>
          <a:srcRect l="18430" t="14815" r="30350" b="26546"/>
          <a:stretch/>
        </p:blipFill>
        <p:spPr bwMode="auto">
          <a:xfrm>
            <a:off x="618458" y="2866030"/>
            <a:ext cx="4762500" cy="3747662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C:\Users\aakashtyagi\AppData\Local\Microsoft\Windows\INetCache\Content.Word\ViewPatient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9" y="2755882"/>
            <a:ext cx="5943600" cy="37476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34593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0000" y="932413"/>
            <a:ext cx="5185873" cy="3638763"/>
          </a:xfrm>
        </p:spPr>
        <p:txBody>
          <a:bodyPr/>
          <a:lstStyle/>
          <a:p>
            <a:r>
              <a:rPr lang="en-US" b="1" dirty="0"/>
              <a:t>Assign Session</a:t>
            </a:r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932412"/>
            <a:ext cx="5194583" cy="3638764"/>
          </a:xfrm>
        </p:spPr>
        <p:txBody>
          <a:bodyPr/>
          <a:lstStyle/>
          <a:p>
            <a:r>
              <a:rPr lang="en-US" b="1" dirty="0"/>
              <a:t>Patient Home Page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 descr="C:\Users\aakashtyagi\AppData\Local\Microsoft\Windows\INetCache\Content.Word\AssignSession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972" y="2884668"/>
            <a:ext cx="4730087" cy="3688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C:\Users\aakashtyagi\AppData\Local\Microsoft\Windows\INetCache\Content.Word\PatientPage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9" y="2884668"/>
            <a:ext cx="5851478" cy="37071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211978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Functional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4635713"/>
          </a:xfrm>
        </p:spPr>
        <p:txBody>
          <a:bodyPr>
            <a:normAutofit/>
          </a:bodyPr>
          <a:lstStyle/>
          <a:p>
            <a:r>
              <a:rPr lang="en-US" b="1" dirty="0"/>
              <a:t>General Requirements </a:t>
            </a:r>
            <a:endParaRPr lang="en-US" b="1" dirty="0" smtClean="0"/>
          </a:p>
          <a:p>
            <a:pPr lvl="1"/>
            <a:r>
              <a:rPr lang="en-US" sz="1800" dirty="0"/>
              <a:t>Therapists shall be able to create new exercises for the application</a:t>
            </a:r>
          </a:p>
          <a:p>
            <a:pPr lvl="1"/>
            <a:r>
              <a:rPr lang="en-US" sz="1800" dirty="0"/>
              <a:t>Therapists shall be able to prescribe therapy sessions remotely</a:t>
            </a:r>
          </a:p>
          <a:p>
            <a:pPr lvl="1"/>
            <a:r>
              <a:rPr lang="en-US" sz="1800" dirty="0"/>
              <a:t>Therapists shall be able to view results of therapy sessions remotely</a:t>
            </a:r>
          </a:p>
          <a:p>
            <a:pPr lvl="1"/>
            <a:r>
              <a:rPr lang="en-US" sz="1800" dirty="0"/>
              <a:t>Patients shall be able to obtain therapy sessions remotely</a:t>
            </a:r>
          </a:p>
          <a:p>
            <a:pPr lvl="1"/>
            <a:r>
              <a:rPr lang="en-US" sz="1800" dirty="0"/>
              <a:t>Patients shall be guided through exercises by the Kinect application</a:t>
            </a:r>
          </a:p>
          <a:p>
            <a:pPr lvl="1"/>
            <a:r>
              <a:rPr lang="en-US" sz="1800" dirty="0"/>
              <a:t>Patients shall receive real-time and historical assessments of their therapy</a:t>
            </a:r>
          </a:p>
          <a:p>
            <a:pPr lvl="1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1429117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Kinect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Hardware, Software and how it applies to Elemental Kinection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8080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Kinect?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4635713"/>
          </a:xfrm>
        </p:spPr>
        <p:txBody>
          <a:bodyPr>
            <a:normAutofit/>
          </a:bodyPr>
          <a:lstStyle/>
          <a:p>
            <a:r>
              <a:rPr lang="en-US" dirty="0"/>
              <a:t>A package of sensing equipment designed for the purpose of motion and audio tracking in a 3 dimensional </a:t>
            </a:r>
            <a:r>
              <a:rPr lang="en-US" dirty="0" smtClean="0"/>
              <a:t>environment</a:t>
            </a:r>
          </a:p>
          <a:p>
            <a:endParaRPr lang="en-US" dirty="0"/>
          </a:p>
          <a:p>
            <a:r>
              <a:rPr lang="en-US" dirty="0"/>
              <a:t>The Kinect Sensor contains the following components:</a:t>
            </a:r>
          </a:p>
          <a:p>
            <a:pPr lvl="1"/>
            <a:r>
              <a:rPr lang="en-US" sz="1800" dirty="0"/>
              <a:t>1080x1920 color video camera</a:t>
            </a:r>
          </a:p>
          <a:p>
            <a:pPr lvl="1"/>
            <a:r>
              <a:rPr lang="en-US" sz="1800" dirty="0"/>
              <a:t>512x424 Infrared Camera</a:t>
            </a:r>
          </a:p>
          <a:p>
            <a:pPr lvl="1"/>
            <a:r>
              <a:rPr lang="en-US" sz="1800" dirty="0"/>
              <a:t>4 directional microphones</a:t>
            </a:r>
          </a:p>
          <a:p>
            <a:pPr lvl="1"/>
            <a:r>
              <a:rPr lang="en-US" sz="1800" dirty="0"/>
              <a:t>3 Infrared Transmitters for depth sensing</a:t>
            </a:r>
          </a:p>
          <a:p>
            <a:endParaRPr lang="en-US" dirty="0" smtClean="0"/>
          </a:p>
          <a:p>
            <a:r>
              <a:rPr lang="en-US" dirty="0"/>
              <a:t>The Kinect for Windows also comes with a converter block for Windows based applications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324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Kinect - Capabilities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4635713"/>
          </a:xfrm>
        </p:spPr>
        <p:txBody>
          <a:bodyPr/>
          <a:lstStyle/>
          <a:p>
            <a:r>
              <a:rPr lang="en-US" dirty="0"/>
              <a:t>Has an effective range of depth sensing from .5 to 4.5 meters with a field of view 70x60 degrees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Color imaging is captured at 30 fps in good light and 15 fps in low light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The directional microphones can track the origin of sound and focus on specific regions in the Kinect space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The Kinect can track 25 distinct joints, both location and orientation arranged in a skeleton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56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Kinect -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4635713"/>
          </a:xfrm>
        </p:spPr>
        <p:txBody>
          <a:bodyPr>
            <a:normAutofit/>
          </a:bodyPr>
          <a:lstStyle/>
          <a:p>
            <a:r>
              <a:rPr lang="en-US" dirty="0"/>
              <a:t>The user of the Kinect, in our case the patient or therapist, must have a PC with the following specifications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pPr lvl="1"/>
            <a:r>
              <a:rPr lang="en-US" sz="1800" dirty="0"/>
              <a:t>An i7 Processor is recommended but the application was developed on i5’s</a:t>
            </a:r>
          </a:p>
          <a:p>
            <a:pPr lvl="1"/>
            <a:r>
              <a:rPr lang="en-US" sz="1800" dirty="0"/>
              <a:t>4GB of RAM (recommended)</a:t>
            </a:r>
          </a:p>
          <a:p>
            <a:pPr lvl="1"/>
            <a:r>
              <a:rPr lang="en-US" sz="1800" dirty="0"/>
              <a:t>DirectX 11 (required)</a:t>
            </a:r>
          </a:p>
          <a:p>
            <a:pPr lvl="1"/>
            <a:r>
              <a:rPr lang="en-US" sz="1800" dirty="0"/>
              <a:t>USB 3.0 Intel or </a:t>
            </a:r>
            <a:r>
              <a:rPr lang="en-US" sz="1800" dirty="0" err="1"/>
              <a:t>Renesas</a:t>
            </a:r>
            <a:r>
              <a:rPr lang="en-US" sz="1800" dirty="0"/>
              <a:t> chipsets (required w/ spotty success on other chipsets)</a:t>
            </a:r>
          </a:p>
          <a:p>
            <a:pPr lvl="1"/>
            <a:r>
              <a:rPr lang="en-US" sz="1800" dirty="0"/>
              <a:t>Windows 8/8.1 (required) haven’t tested Windows 10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239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Kinect - Limitations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4635713"/>
          </a:xfrm>
        </p:spPr>
        <p:txBody>
          <a:bodyPr/>
          <a:lstStyle/>
          <a:p>
            <a:r>
              <a:rPr lang="en-US" dirty="0"/>
              <a:t>As mentioned previously performance is degraded in poor lighting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The Kinect is unreliable in detecting quick and jerky movements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The Kinect operates most reliably when it has a front on view of the user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 cluttered space can result in the Kinect having difficulty detecting joints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39241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Kinect – Architecture (v2)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0000" y="932413"/>
            <a:ext cx="10554574" cy="4635713"/>
          </a:xfrm>
        </p:spPr>
        <p:txBody>
          <a:bodyPr/>
          <a:lstStyle/>
          <a:p>
            <a:r>
              <a:rPr lang="en-US" dirty="0"/>
              <a:t>The Kinect provides API’s for development of native(C++), .NET, WinRT and Unity (not pictured) applications on the Kinect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1987" t="15463" r="11985" b="8536"/>
          <a:stretch/>
        </p:blipFill>
        <p:spPr>
          <a:xfrm>
            <a:off x="3232539" y="3403560"/>
            <a:ext cx="5709495" cy="3454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9336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Kinect – Data sources</a:t>
            </a:r>
            <a:endParaRPr lang="en-US" dirty="0"/>
          </a:p>
        </p:txBody>
      </p:sp>
      <p:graphicFrame>
        <p:nvGraphicFramePr>
          <p:cNvPr id="4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8295100"/>
              </p:ext>
            </p:extLst>
          </p:nvPr>
        </p:nvGraphicFramePr>
        <p:xfrm>
          <a:off x="819150" y="2222500"/>
          <a:ext cx="10553700" cy="4635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173145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 gesture builder</a:t>
            </a:r>
            <a:endParaRPr lang="en-US" dirty="0"/>
          </a:p>
        </p:txBody>
      </p:sp>
      <p:pic>
        <p:nvPicPr>
          <p:cNvPr id="4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976" y="2324858"/>
            <a:ext cx="10242045" cy="4533142"/>
          </a:xfrm>
        </p:spPr>
      </p:pic>
    </p:spTree>
    <p:extLst>
      <p:ext uri="{BB962C8B-B14F-4D97-AF65-F5344CB8AC3E}">
        <p14:creationId xmlns:p14="http://schemas.microsoft.com/office/powerpoint/2010/main" val="325618133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 gesture builder - continued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393" y="2222500"/>
            <a:ext cx="10477211" cy="463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701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 gesture builder - finally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187" y="2256654"/>
            <a:ext cx="8693624" cy="4601346"/>
          </a:xfrm>
        </p:spPr>
      </p:pic>
    </p:spTree>
    <p:extLst>
      <p:ext uri="{BB962C8B-B14F-4D97-AF65-F5344CB8AC3E}">
        <p14:creationId xmlns:p14="http://schemas.microsoft.com/office/powerpoint/2010/main" val="20820044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Functional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4635713"/>
          </a:xfrm>
        </p:spPr>
        <p:txBody>
          <a:bodyPr>
            <a:noAutofit/>
          </a:bodyPr>
          <a:lstStyle/>
          <a:p>
            <a:r>
              <a:rPr lang="en-US" b="1" dirty="0"/>
              <a:t>Kinect Application </a:t>
            </a:r>
            <a:r>
              <a:rPr lang="en-US" b="1" dirty="0" smtClean="0"/>
              <a:t>Requirements</a:t>
            </a:r>
          </a:p>
          <a:p>
            <a:pPr lvl="1"/>
            <a:r>
              <a:rPr lang="en-US" sz="1800" dirty="0"/>
              <a:t>The patient shall be able to navigate the menus of the application with simple gestures as well as with mouse and keyboard</a:t>
            </a:r>
          </a:p>
          <a:p>
            <a:pPr lvl="1"/>
            <a:r>
              <a:rPr lang="en-US" sz="1800" dirty="0"/>
              <a:t>The application shall be able to receive an exercise from either a web or local source</a:t>
            </a:r>
          </a:p>
          <a:p>
            <a:pPr lvl="1"/>
            <a:r>
              <a:rPr lang="en-US" sz="1800" dirty="0"/>
              <a:t>The patient shall be guided through their therapy session by the application via avatar</a:t>
            </a:r>
          </a:p>
          <a:p>
            <a:pPr lvl="1"/>
            <a:r>
              <a:rPr lang="en-US" sz="1800" dirty="0"/>
              <a:t>The patient shall receive real-time feedback on accuracy of exercise and number of repetitions</a:t>
            </a:r>
          </a:p>
          <a:p>
            <a:pPr lvl="1"/>
            <a:r>
              <a:rPr lang="en-US" sz="1800" dirty="0"/>
              <a:t>The application shall be able to store the results of the exercise and either upload them to the server or save them to a file that can be transferred via physical storage medium</a:t>
            </a:r>
          </a:p>
          <a:p>
            <a:pPr lvl="1"/>
            <a:r>
              <a:rPr lang="en-US" sz="1800" dirty="0"/>
              <a:t>Exercises must be either sitting or standing for the Kinect application to register them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406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59" y="2222500"/>
            <a:ext cx="11136680" cy="4635500"/>
          </a:xfrm>
        </p:spPr>
      </p:pic>
    </p:spTree>
    <p:extLst>
      <p:ext uri="{BB962C8B-B14F-4D97-AF65-F5344CB8AC3E}">
        <p14:creationId xmlns:p14="http://schemas.microsoft.com/office/powerpoint/2010/main" val="66616859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Unity - continued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138" y="2222500"/>
            <a:ext cx="10467722" cy="4635500"/>
          </a:xfrm>
        </p:spPr>
      </p:pic>
    </p:spTree>
    <p:extLst>
      <p:ext uri="{BB962C8B-B14F-4D97-AF65-F5344CB8AC3E}">
        <p14:creationId xmlns:p14="http://schemas.microsoft.com/office/powerpoint/2010/main" val="1948871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Kinect - Prototypes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810000" y="943763"/>
            <a:ext cx="5185873" cy="3638763"/>
          </a:xfrm>
        </p:spPr>
        <p:txBody>
          <a:bodyPr/>
          <a:lstStyle/>
          <a:p>
            <a:r>
              <a:rPr lang="en-US" b="1" dirty="0"/>
              <a:t>Login Screen</a:t>
            </a:r>
            <a:endParaRPr lang="en-US" dirty="0"/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839846" y="1095925"/>
            <a:ext cx="5194583" cy="3638764"/>
          </a:xfrm>
        </p:spPr>
        <p:txBody>
          <a:bodyPr/>
          <a:lstStyle/>
          <a:p>
            <a:r>
              <a:rPr lang="en-US" b="1" dirty="0"/>
              <a:t>Error </a:t>
            </a:r>
            <a:r>
              <a:rPr lang="en-US" b="1" dirty="0" smtClean="0"/>
              <a:t>Screen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569" y="3011037"/>
            <a:ext cx="593407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4368" y="3011037"/>
            <a:ext cx="446763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1179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Kinect - Prototypes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0000" y="1008299"/>
            <a:ext cx="5185873" cy="3638763"/>
          </a:xfrm>
        </p:spPr>
        <p:txBody>
          <a:bodyPr/>
          <a:lstStyle/>
          <a:p>
            <a:r>
              <a:rPr lang="en-US" b="1" dirty="0"/>
              <a:t>Kinect Main Screen</a:t>
            </a:r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83186" y="1008299"/>
            <a:ext cx="5194583" cy="3638764"/>
          </a:xfrm>
        </p:spPr>
        <p:txBody>
          <a:bodyPr/>
          <a:lstStyle/>
          <a:p>
            <a:r>
              <a:rPr lang="en-US" b="1" dirty="0"/>
              <a:t>Kinect Exercise Screen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2931009"/>
            <a:ext cx="5943600" cy="3698240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3312" y="2931009"/>
            <a:ext cx="5596890" cy="3698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618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Kinect - Prototypes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0000" y="930115"/>
            <a:ext cx="5185873" cy="3638763"/>
          </a:xfrm>
        </p:spPr>
        <p:txBody>
          <a:bodyPr/>
          <a:lstStyle/>
          <a:p>
            <a:r>
              <a:rPr lang="en-US" b="1" dirty="0"/>
              <a:t>View Statistics</a:t>
            </a:r>
            <a:endParaRPr lang="en-US" dirty="0"/>
          </a:p>
          <a:p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1644" y="930115"/>
            <a:ext cx="5194583" cy="3638764"/>
          </a:xfrm>
        </p:spPr>
        <p:txBody>
          <a:bodyPr/>
          <a:lstStyle/>
          <a:p>
            <a:r>
              <a:rPr lang="en-US" b="1" dirty="0"/>
              <a:t>View </a:t>
            </a:r>
            <a:r>
              <a:rPr lang="en-US" b="1" dirty="0" smtClean="0"/>
              <a:t>Settings</a:t>
            </a:r>
          </a:p>
          <a:p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73" y="2749496"/>
            <a:ext cx="5943600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Users\aakashtyagi\Downloads\settings_screen (1)-page-00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644" y="2749497"/>
            <a:ext cx="5824855" cy="39874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71013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Machine learning vs Heuristic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How Kinect learns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9099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902" y="2222500"/>
            <a:ext cx="7146195" cy="3636963"/>
          </a:xfrm>
        </p:spPr>
      </p:pic>
    </p:spTree>
    <p:extLst>
      <p:ext uri="{BB962C8B-B14F-4D97-AF65-F5344CB8AC3E}">
        <p14:creationId xmlns:p14="http://schemas.microsoft.com/office/powerpoint/2010/main" val="233933259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150" y="2469425"/>
            <a:ext cx="10553700" cy="3143112"/>
          </a:xfrm>
        </p:spPr>
      </p:pic>
    </p:spTree>
    <p:extLst>
      <p:ext uri="{BB962C8B-B14F-4D97-AF65-F5344CB8AC3E}">
        <p14:creationId xmlns:p14="http://schemas.microsoft.com/office/powerpoint/2010/main" val="242983246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Milestones and Deliverables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621332"/>
              </p:ext>
            </p:extLst>
          </p:nvPr>
        </p:nvGraphicFramePr>
        <p:xfrm>
          <a:off x="641444" y="2568795"/>
          <a:ext cx="10508776" cy="4289205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5254388"/>
                <a:gridCol w="5254388"/>
              </a:tblGrid>
              <a:tr h="30627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Milestone/Deliverable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Date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0637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Project Plan V1.0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October 13, 2015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0637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Skeleton Website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October 13, 2015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0637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Project Support Environment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October 15, 2015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0637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Requirements Documentation V1.0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October 29, 2015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0637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Design Documentation V1.0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December 3, 2015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0637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Iteration I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December 10, 2015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0637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Iteration II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January 22, 2015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0637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Iteration III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February 26, 2015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0637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Iteration IV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March 25, 2015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0637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NTASC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April 22, 2016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0637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SRS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April 22, 2016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0637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Final Presentation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May 28, 2016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0637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Documents and DVD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May 28, 2016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25657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4635713"/>
          </a:xfrm>
        </p:spPr>
        <p:txBody>
          <a:bodyPr>
            <a:normAutofit/>
          </a:bodyPr>
          <a:lstStyle/>
          <a:p>
            <a:r>
              <a:rPr lang="en-US" b="1" dirty="0" smtClean="0"/>
              <a:t>Iteration 1:</a:t>
            </a:r>
          </a:p>
          <a:p>
            <a:pPr lvl="1"/>
            <a:r>
              <a:rPr lang="en-US" sz="1800" dirty="0"/>
              <a:t>Core functionality of application for guiding and measuring exercises is </a:t>
            </a:r>
            <a:r>
              <a:rPr lang="en-US" sz="1800" dirty="0" smtClean="0"/>
              <a:t>complete</a:t>
            </a:r>
            <a:r>
              <a:rPr lang="en-US" sz="1800" dirty="0"/>
              <a:t> </a:t>
            </a:r>
          </a:p>
          <a:p>
            <a:pPr lvl="1"/>
            <a:r>
              <a:rPr lang="en-US" sz="1800" dirty="0"/>
              <a:t>Extent of Unity contribution is decided and environment is created. Beginning stages of integration with Kinect are </a:t>
            </a:r>
            <a:r>
              <a:rPr lang="en-US" sz="1800" dirty="0" smtClean="0"/>
              <a:t>established</a:t>
            </a:r>
            <a:endParaRPr lang="en-US" sz="1800" dirty="0"/>
          </a:p>
          <a:p>
            <a:pPr lvl="1"/>
            <a:r>
              <a:rPr lang="en-US" sz="1800" dirty="0"/>
              <a:t>Web-based technologies for the database and website are researched and selected at this point.  Core schema of the database is determined. Basic integration of website and database is complete.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48944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Functional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4369582"/>
          </a:xfrm>
        </p:spPr>
        <p:txBody>
          <a:bodyPr>
            <a:normAutofit/>
          </a:bodyPr>
          <a:lstStyle/>
          <a:p>
            <a:r>
              <a:rPr lang="en-US" b="1" dirty="0"/>
              <a:t>Database </a:t>
            </a:r>
            <a:r>
              <a:rPr lang="en-US" b="1" dirty="0" smtClean="0"/>
              <a:t>Requirements</a:t>
            </a:r>
          </a:p>
          <a:p>
            <a:pPr lvl="1"/>
            <a:r>
              <a:rPr lang="en-US" sz="1800" dirty="0"/>
              <a:t>Each patient and therapist shall be assigned a unique ID.</a:t>
            </a:r>
          </a:p>
          <a:p>
            <a:pPr lvl="1"/>
            <a:r>
              <a:rPr lang="en-US" sz="1800" dirty="0"/>
              <a:t>One-to-many connection between therapist and their patients</a:t>
            </a:r>
          </a:p>
          <a:p>
            <a:pPr lvl="1"/>
            <a:r>
              <a:rPr lang="en-US" sz="1800" dirty="0"/>
              <a:t>Database shall store therapy session results of each user</a:t>
            </a:r>
          </a:p>
          <a:p>
            <a:pPr lvl="1"/>
            <a:r>
              <a:rPr lang="en-US" sz="1800" dirty="0"/>
              <a:t>Interactions with database shall be through the web application and the desktop application</a:t>
            </a:r>
          </a:p>
          <a:p>
            <a:pPr lvl="1"/>
            <a:r>
              <a:rPr lang="en-US" sz="1800" dirty="0"/>
              <a:t>Database shall store and accept new exercises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0578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4635713"/>
          </a:xfrm>
        </p:spPr>
        <p:txBody>
          <a:bodyPr>
            <a:normAutofit/>
          </a:bodyPr>
          <a:lstStyle/>
          <a:p>
            <a:r>
              <a:rPr lang="en-US" b="1" dirty="0" smtClean="0"/>
              <a:t>Iterations 2:</a:t>
            </a:r>
          </a:p>
          <a:p>
            <a:pPr lvl="1"/>
            <a:r>
              <a:rPr lang="en-US" sz="1800" dirty="0"/>
              <a:t>Application for guiding and measuring exercises is in the stage of being combined with Unity for a complete package for </a:t>
            </a:r>
            <a:r>
              <a:rPr lang="en-US" sz="1800" dirty="0" smtClean="0"/>
              <a:t>users</a:t>
            </a:r>
            <a:endParaRPr lang="en-US" sz="1800" dirty="0"/>
          </a:p>
          <a:p>
            <a:pPr lvl="1"/>
            <a:r>
              <a:rPr lang="en-US" sz="1800" dirty="0"/>
              <a:t>Method for how therapist will store sessions in the database is finalized.  </a:t>
            </a:r>
          </a:p>
          <a:p>
            <a:pPr lvl="1"/>
            <a:r>
              <a:rPr lang="en-US" sz="1800" dirty="0"/>
              <a:t>Interface for therapist to upload and store sessions and new exercises is finalized</a:t>
            </a:r>
            <a:r>
              <a:rPr lang="en-US" sz="1800" dirty="0" smtClean="0"/>
              <a:t>.</a:t>
            </a:r>
            <a:r>
              <a:rPr lang="en-US" sz="1800" dirty="0"/>
              <a:t> </a:t>
            </a:r>
          </a:p>
          <a:p>
            <a:pPr lvl="1"/>
            <a:r>
              <a:rPr lang="en-US" sz="1800" dirty="0"/>
              <a:t>Work begins on linking local applications into the web-based database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249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4635713"/>
          </a:xfrm>
        </p:spPr>
        <p:txBody>
          <a:bodyPr>
            <a:normAutofit/>
          </a:bodyPr>
          <a:lstStyle/>
          <a:p>
            <a:r>
              <a:rPr lang="en-US" b="1" dirty="0" smtClean="0"/>
              <a:t>Iteration 3:</a:t>
            </a:r>
          </a:p>
          <a:p>
            <a:pPr lvl="1"/>
            <a:r>
              <a:rPr lang="en-US" sz="1800" dirty="0"/>
              <a:t>Therapist is able to load new exercises and sessions to web-based </a:t>
            </a:r>
            <a:r>
              <a:rPr lang="en-US" sz="1800" dirty="0" smtClean="0"/>
              <a:t>site/database</a:t>
            </a:r>
            <a:endParaRPr lang="en-US" sz="1800" dirty="0"/>
          </a:p>
          <a:p>
            <a:pPr lvl="1"/>
            <a:r>
              <a:rPr lang="en-US" sz="1800" dirty="0"/>
              <a:t>Application is able to update with these sessions and exercises to serve </a:t>
            </a:r>
            <a:r>
              <a:rPr lang="en-US" sz="1800" dirty="0" smtClean="0"/>
              <a:t>the user</a:t>
            </a:r>
            <a:endParaRPr lang="en-US" sz="1800" dirty="0"/>
          </a:p>
          <a:p>
            <a:pPr lvl="1"/>
            <a:r>
              <a:rPr lang="en-US" sz="1800" dirty="0"/>
              <a:t>Application is able to transmit </a:t>
            </a:r>
            <a:r>
              <a:rPr lang="en-US" sz="1800" dirty="0" smtClean="0"/>
              <a:t>results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124278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4635713"/>
          </a:xfrm>
        </p:spPr>
        <p:txBody>
          <a:bodyPr>
            <a:normAutofit/>
          </a:bodyPr>
          <a:lstStyle/>
          <a:p>
            <a:r>
              <a:rPr lang="en-US" b="1" dirty="0" smtClean="0"/>
              <a:t>Iteration 4:</a:t>
            </a:r>
          </a:p>
          <a:p>
            <a:pPr lvl="1"/>
            <a:r>
              <a:rPr lang="en-US" sz="1800" dirty="0"/>
              <a:t>A customer ready product is </a:t>
            </a:r>
            <a:r>
              <a:rPr lang="en-US" sz="1800" dirty="0" smtClean="0"/>
              <a:t>produced</a:t>
            </a:r>
            <a:endParaRPr lang="en-US" sz="1800" dirty="0"/>
          </a:p>
          <a:p>
            <a:pPr lvl="1"/>
            <a:r>
              <a:rPr lang="en-US" sz="1800" dirty="0"/>
              <a:t>If a client has emerged at this point extensive cooperative testing is </a:t>
            </a:r>
            <a:r>
              <a:rPr lang="en-US" sz="1800" dirty="0" smtClean="0"/>
              <a:t>conducted</a:t>
            </a:r>
            <a:endParaRPr lang="en-US" sz="1800" dirty="0"/>
          </a:p>
          <a:p>
            <a:pPr lvl="1"/>
            <a:r>
              <a:rPr lang="en-US" sz="1800" dirty="0"/>
              <a:t>General testing and tweaking is done at this </a:t>
            </a:r>
            <a:r>
              <a:rPr lang="en-US" sz="1800" dirty="0" smtClean="0"/>
              <a:t>point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0658087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Questions / Feedback / Suggestion?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943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Functional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6"/>
            <a:ext cx="10554574" cy="4635713"/>
          </a:xfrm>
        </p:spPr>
        <p:txBody>
          <a:bodyPr>
            <a:normAutofit/>
          </a:bodyPr>
          <a:lstStyle/>
          <a:p>
            <a:r>
              <a:rPr lang="en-US" b="1" dirty="0"/>
              <a:t>Web Application </a:t>
            </a:r>
            <a:r>
              <a:rPr lang="en-US" b="1" dirty="0" smtClean="0"/>
              <a:t>Requirements</a:t>
            </a:r>
          </a:p>
          <a:p>
            <a:pPr lvl="1"/>
            <a:r>
              <a:rPr lang="en-US" sz="1800" dirty="0"/>
              <a:t>Each therapist and user shall have a unique login ID and password</a:t>
            </a:r>
          </a:p>
          <a:p>
            <a:pPr lvl="1"/>
            <a:r>
              <a:rPr lang="en-US" sz="1800" dirty="0"/>
              <a:t>Therapist shall have a page that allows them to upload therapy sessions</a:t>
            </a:r>
          </a:p>
          <a:p>
            <a:pPr lvl="1"/>
            <a:r>
              <a:rPr lang="en-US" sz="1800" dirty="0"/>
              <a:t>Therapist shall have a page that allows them to upload new exercises</a:t>
            </a:r>
          </a:p>
          <a:p>
            <a:pPr lvl="1"/>
            <a:r>
              <a:rPr lang="en-US" sz="1800" dirty="0"/>
              <a:t>Therapist shall have a page that allows them to view past result of patients</a:t>
            </a:r>
          </a:p>
          <a:p>
            <a:pPr lvl="1"/>
            <a:r>
              <a:rPr lang="en-US" sz="1800" dirty="0"/>
              <a:t>Therapist shall have functionality to add new patients to the system</a:t>
            </a:r>
          </a:p>
          <a:p>
            <a:pPr lvl="1"/>
            <a:r>
              <a:rPr lang="en-US" sz="1800" dirty="0"/>
              <a:t>Patients shall be able to log in to see their results</a:t>
            </a:r>
          </a:p>
          <a:p>
            <a:pPr lvl="1"/>
            <a:r>
              <a:rPr lang="en-US" sz="1800" dirty="0"/>
              <a:t>Patients shall be prohibited from altering the database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2092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Non-functional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4492412"/>
          </a:xfrm>
        </p:spPr>
        <p:txBody>
          <a:bodyPr>
            <a:normAutofit/>
          </a:bodyPr>
          <a:lstStyle/>
          <a:p>
            <a:r>
              <a:rPr lang="en-US" b="1" dirty="0"/>
              <a:t>Product </a:t>
            </a:r>
            <a:r>
              <a:rPr lang="en-US" b="1" dirty="0" smtClean="0"/>
              <a:t>Requirements</a:t>
            </a:r>
          </a:p>
          <a:p>
            <a:pPr lvl="1"/>
            <a:r>
              <a:rPr lang="en-US" sz="1800" dirty="0"/>
              <a:t>Kinect application shall be able to track exercises based on a confidence interval of 0.75 to 1.0</a:t>
            </a:r>
          </a:p>
          <a:p>
            <a:pPr lvl="1"/>
            <a:r>
              <a:rPr lang="en-US" sz="1800" dirty="0"/>
              <a:t>Results shall be displayed in a graphical representation of completed reps and exercises</a:t>
            </a:r>
          </a:p>
          <a:p>
            <a:pPr lvl="1"/>
            <a:r>
              <a:rPr lang="en-US" sz="1800" dirty="0"/>
              <a:t>The web application and database shall have a response time of less than 2 seconds</a:t>
            </a:r>
          </a:p>
          <a:p>
            <a:pPr lvl="1"/>
            <a:r>
              <a:rPr lang="en-US" sz="1800" dirty="0"/>
              <a:t>The Kinect application shall have a response time of less than a second</a:t>
            </a:r>
          </a:p>
          <a:p>
            <a:pPr lvl="1"/>
            <a:r>
              <a:rPr lang="en-US" sz="1800" dirty="0"/>
              <a:t>Patients shall be able to use Kinect application with our provided instructions manual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2552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Non-functional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4519707"/>
          </a:xfrm>
        </p:spPr>
        <p:txBody>
          <a:bodyPr>
            <a:normAutofit/>
          </a:bodyPr>
          <a:lstStyle/>
          <a:p>
            <a:r>
              <a:rPr lang="en-US" b="1" dirty="0"/>
              <a:t>Organizational </a:t>
            </a:r>
            <a:r>
              <a:rPr lang="en-US" b="1" dirty="0" smtClean="0"/>
              <a:t>Requirements</a:t>
            </a:r>
          </a:p>
          <a:p>
            <a:pPr lvl="1"/>
            <a:r>
              <a:rPr lang="en-US" sz="1800" dirty="0"/>
              <a:t>The Kinect v2 is the compatible hardware version of the Kinect used in this application</a:t>
            </a:r>
          </a:p>
          <a:p>
            <a:pPr lvl="1"/>
            <a:r>
              <a:rPr lang="en-US" sz="1800" dirty="0"/>
              <a:t>A therapist is required to set up an account for the user and prescribe sessions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6897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TM03457503[[fn=Quotable]]</Template>
  <TotalTime>421</TotalTime>
  <Words>1616</Words>
  <Application>Microsoft Office PowerPoint</Application>
  <PresentationFormat>Widescreen</PresentationFormat>
  <Paragraphs>293</Paragraphs>
  <Slides>63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70" baseType="lpstr">
      <vt:lpstr>Arial</vt:lpstr>
      <vt:lpstr>Century Gothic</vt:lpstr>
      <vt:lpstr>Courier New</vt:lpstr>
      <vt:lpstr>StarSymbol</vt:lpstr>
      <vt:lpstr>Wingdings</vt:lpstr>
      <vt:lpstr>Wingdings 2</vt:lpstr>
      <vt:lpstr>Quotable</vt:lpstr>
      <vt:lpstr>Elemental Kinection</vt:lpstr>
      <vt:lpstr>Project Team</vt:lpstr>
      <vt:lpstr>Project Overview</vt:lpstr>
      <vt:lpstr>Functional Requirements</vt:lpstr>
      <vt:lpstr>Functional Requirements</vt:lpstr>
      <vt:lpstr>Functional Requirements</vt:lpstr>
      <vt:lpstr>Functional Requirements</vt:lpstr>
      <vt:lpstr>Non-functional Requirements</vt:lpstr>
      <vt:lpstr>Non-functional Requirements</vt:lpstr>
      <vt:lpstr>Non-functional Requirements</vt:lpstr>
      <vt:lpstr>System Architecture</vt:lpstr>
      <vt:lpstr>Web Application</vt:lpstr>
      <vt:lpstr>System Architecture</vt:lpstr>
      <vt:lpstr>Web Application - General</vt:lpstr>
      <vt:lpstr>Advantages of web apps</vt:lpstr>
      <vt:lpstr>How do web apps work?</vt:lpstr>
      <vt:lpstr>A general web app architecture</vt:lpstr>
      <vt:lpstr>Meet Django</vt:lpstr>
      <vt:lpstr>Security in Django</vt:lpstr>
      <vt:lpstr>Popular sites built with Django</vt:lpstr>
      <vt:lpstr>How to get Django</vt:lpstr>
      <vt:lpstr>Database – MySQL </vt:lpstr>
      <vt:lpstr>Database – ER model</vt:lpstr>
      <vt:lpstr>Database – User types</vt:lpstr>
      <vt:lpstr>Database – ER model</vt:lpstr>
      <vt:lpstr>Database - Exercises</vt:lpstr>
      <vt:lpstr>Web App - Development</vt:lpstr>
      <vt:lpstr>How much have we done?</vt:lpstr>
      <vt:lpstr>Sneak peak – project directory</vt:lpstr>
      <vt:lpstr>Sneak peak – models.py</vt:lpstr>
      <vt:lpstr>Sneak peak – views.py</vt:lpstr>
      <vt:lpstr>Sneak peak – settings.py</vt:lpstr>
      <vt:lpstr>Sneak peak – urls.py</vt:lpstr>
      <vt:lpstr>Prototypes</vt:lpstr>
      <vt:lpstr>Prototypes</vt:lpstr>
      <vt:lpstr>Prototypes</vt:lpstr>
      <vt:lpstr>Prototypes</vt:lpstr>
      <vt:lpstr>Prototypes</vt:lpstr>
      <vt:lpstr>Prototypes</vt:lpstr>
      <vt:lpstr>The Kinect</vt:lpstr>
      <vt:lpstr>What is a Kinect?</vt:lpstr>
      <vt:lpstr>Kinect - Capabilities</vt:lpstr>
      <vt:lpstr>Kinect - Requirements</vt:lpstr>
      <vt:lpstr>Kinect - Limitations</vt:lpstr>
      <vt:lpstr>Kinect – Architecture (v2)</vt:lpstr>
      <vt:lpstr>Kinect – Data sources</vt:lpstr>
      <vt:lpstr>Visual gesture builder</vt:lpstr>
      <vt:lpstr>Visual gesture builder - continued</vt:lpstr>
      <vt:lpstr>Visual gesture builder - finally</vt:lpstr>
      <vt:lpstr>Unity</vt:lpstr>
      <vt:lpstr>Unity - continued</vt:lpstr>
      <vt:lpstr>Kinect - Prototypes</vt:lpstr>
      <vt:lpstr>Kinect - Prototypes</vt:lpstr>
      <vt:lpstr>Kinect - Prototypes</vt:lpstr>
      <vt:lpstr>Machine learning vs Heuristic</vt:lpstr>
      <vt:lpstr>PowerPoint Presentation</vt:lpstr>
      <vt:lpstr>PowerPoint Presentation</vt:lpstr>
      <vt:lpstr>Milestones and Deliverables</vt:lpstr>
      <vt:lpstr>Iterations</vt:lpstr>
      <vt:lpstr>Iterations</vt:lpstr>
      <vt:lpstr>Iterations</vt:lpstr>
      <vt:lpstr>Iterations</vt:lpstr>
      <vt:lpstr>Thank you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Aakash Tyagi</dc:creator>
  <cp:lastModifiedBy>Kent, Samuel</cp:lastModifiedBy>
  <cp:revision>35</cp:revision>
  <dcterms:created xsi:type="dcterms:W3CDTF">2015-12-13T00:55:48Z</dcterms:created>
  <dcterms:modified xsi:type="dcterms:W3CDTF">2016-05-03T20:59:31Z</dcterms:modified>
</cp:coreProperties>
</file>