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41"/>
  </p:notesMasterIdLst>
  <p:sldIdLst>
    <p:sldId id="296" r:id="rId2"/>
    <p:sldId id="297" r:id="rId3"/>
    <p:sldId id="298" r:id="rId4"/>
    <p:sldId id="335" r:id="rId5"/>
    <p:sldId id="336" r:id="rId6"/>
    <p:sldId id="337" r:id="rId7"/>
    <p:sldId id="338" r:id="rId8"/>
    <p:sldId id="324" r:id="rId9"/>
    <p:sldId id="339" r:id="rId10"/>
    <p:sldId id="340" r:id="rId11"/>
    <p:sldId id="341" r:id="rId12"/>
    <p:sldId id="342" r:id="rId13"/>
    <p:sldId id="343" r:id="rId14"/>
    <p:sldId id="344" r:id="rId15"/>
    <p:sldId id="346" r:id="rId16"/>
    <p:sldId id="347" r:id="rId17"/>
    <p:sldId id="348" r:id="rId18"/>
    <p:sldId id="349" r:id="rId19"/>
    <p:sldId id="350" r:id="rId20"/>
    <p:sldId id="256" r:id="rId21"/>
    <p:sldId id="258" r:id="rId22"/>
    <p:sldId id="259" r:id="rId23"/>
    <p:sldId id="261" r:id="rId24"/>
    <p:sldId id="262" r:id="rId25"/>
    <p:sldId id="263" r:id="rId26"/>
    <p:sldId id="268" r:id="rId27"/>
    <p:sldId id="264" r:id="rId28"/>
    <p:sldId id="265" r:id="rId29"/>
    <p:sldId id="325" r:id="rId30"/>
    <p:sldId id="282" r:id="rId31"/>
    <p:sldId id="283" r:id="rId32"/>
    <p:sldId id="276" r:id="rId33"/>
    <p:sldId id="277" r:id="rId34"/>
    <p:sldId id="278" r:id="rId35"/>
    <p:sldId id="352" r:id="rId36"/>
    <p:sldId id="351" r:id="rId37"/>
    <p:sldId id="311" r:id="rId38"/>
    <p:sldId id="313" r:id="rId39"/>
    <p:sldId id="31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AFED7-B563-4ABB-9F15-38CFFE957853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A5E33-B33D-4D84-9277-71CE113F11E5}">
      <dgm:prSet phldrT="[Text]"/>
      <dgm:spPr/>
      <dgm:t>
        <a:bodyPr/>
        <a:lstStyle/>
        <a:p>
          <a:r>
            <a:rPr lang="en-US" dirty="0" smtClean="0"/>
            <a:t>Samuel Kent</a:t>
          </a:r>
          <a:endParaRPr lang="en-US" dirty="0"/>
        </a:p>
      </dgm:t>
    </dgm:pt>
    <dgm:pt modelId="{1B5FC970-7220-406C-8B43-FEA0FB0E3AAA}" type="parTrans" cxnId="{D3E92F62-9ED7-4DCE-9343-F51E5A8F12EC}">
      <dgm:prSet/>
      <dgm:spPr/>
      <dgm:t>
        <a:bodyPr/>
        <a:lstStyle/>
        <a:p>
          <a:endParaRPr lang="en-US"/>
        </a:p>
      </dgm:t>
    </dgm:pt>
    <dgm:pt modelId="{53B029F5-B109-4BBB-A711-238FB6824D57}" type="sibTrans" cxnId="{D3E92F62-9ED7-4DCE-9343-F51E5A8F12EC}">
      <dgm:prSet/>
      <dgm:spPr/>
      <dgm:t>
        <a:bodyPr/>
        <a:lstStyle/>
        <a:p>
          <a:endParaRPr lang="en-US"/>
        </a:p>
      </dgm:t>
    </dgm:pt>
    <dgm:pt modelId="{E068D549-BE92-4B0D-8CDF-F58EE52CDEBC}">
      <dgm:prSet phldrT="[Text]"/>
      <dgm:spPr/>
      <dgm:t>
        <a:bodyPr/>
        <a:lstStyle/>
        <a:p>
          <a:r>
            <a:rPr lang="en-US" dirty="0" smtClean="0"/>
            <a:t>Nathan Johnson</a:t>
          </a:r>
          <a:endParaRPr lang="en-US" dirty="0"/>
        </a:p>
      </dgm:t>
    </dgm:pt>
    <dgm:pt modelId="{362A5E7F-5C61-4906-84FE-B3005016E8CF}" type="parTrans" cxnId="{632B11DC-B2C0-4B33-B9F3-238ADE30F0E5}">
      <dgm:prSet/>
      <dgm:spPr/>
      <dgm:t>
        <a:bodyPr/>
        <a:lstStyle/>
        <a:p>
          <a:endParaRPr lang="en-US"/>
        </a:p>
      </dgm:t>
    </dgm:pt>
    <dgm:pt modelId="{469E138B-CCCE-4981-98BB-C0A5FAFFFF1B}" type="sibTrans" cxnId="{632B11DC-B2C0-4B33-B9F3-238ADE30F0E5}">
      <dgm:prSet/>
      <dgm:spPr/>
      <dgm:t>
        <a:bodyPr/>
        <a:lstStyle/>
        <a:p>
          <a:endParaRPr lang="en-US"/>
        </a:p>
      </dgm:t>
    </dgm:pt>
    <dgm:pt modelId="{E00D913B-A062-4C04-B8AB-20692D287307}">
      <dgm:prSet phldrT="[Text]"/>
      <dgm:spPr/>
      <dgm:t>
        <a:bodyPr/>
        <a:lstStyle/>
        <a:p>
          <a:r>
            <a:rPr lang="en-US" dirty="0" smtClean="0"/>
            <a:t>Jack Kempner</a:t>
          </a:r>
          <a:endParaRPr lang="en-US" dirty="0"/>
        </a:p>
      </dgm:t>
    </dgm:pt>
    <dgm:pt modelId="{55B376B4-76E1-48E6-BCCF-856706738323}" type="parTrans" cxnId="{0CEB32BA-1D9E-4D55-B998-79ACDC2673F8}">
      <dgm:prSet/>
      <dgm:spPr/>
      <dgm:t>
        <a:bodyPr/>
        <a:lstStyle/>
        <a:p>
          <a:endParaRPr lang="en-US"/>
        </a:p>
      </dgm:t>
    </dgm:pt>
    <dgm:pt modelId="{6F1A53F4-9BB1-4960-86BB-A49A9A028041}" type="sibTrans" cxnId="{0CEB32BA-1D9E-4D55-B998-79ACDC2673F8}">
      <dgm:prSet/>
      <dgm:spPr/>
      <dgm:t>
        <a:bodyPr/>
        <a:lstStyle/>
        <a:p>
          <a:endParaRPr lang="en-US"/>
        </a:p>
      </dgm:t>
    </dgm:pt>
    <dgm:pt modelId="{86EFBB8F-59D2-443B-87DF-D05871248428}">
      <dgm:prSet phldrT="[Text]"/>
      <dgm:spPr/>
      <dgm:t>
        <a:bodyPr/>
        <a:lstStyle/>
        <a:p>
          <a:r>
            <a:rPr lang="en-US" dirty="0" smtClean="0"/>
            <a:t>Aakash Tyagi</a:t>
          </a:r>
          <a:endParaRPr lang="en-US" dirty="0"/>
        </a:p>
      </dgm:t>
    </dgm:pt>
    <dgm:pt modelId="{2E15BB04-F6F3-4676-B0BE-7020C32CC41B}" type="parTrans" cxnId="{EA21FC9A-76AF-4A76-8019-6190A6D6BE2A}">
      <dgm:prSet/>
      <dgm:spPr/>
      <dgm:t>
        <a:bodyPr/>
        <a:lstStyle/>
        <a:p>
          <a:endParaRPr lang="en-US"/>
        </a:p>
      </dgm:t>
    </dgm:pt>
    <dgm:pt modelId="{5AF7BE77-A387-412C-AF35-1DB70C9663B0}" type="sibTrans" cxnId="{EA21FC9A-76AF-4A76-8019-6190A6D6BE2A}">
      <dgm:prSet/>
      <dgm:spPr/>
      <dgm:t>
        <a:bodyPr/>
        <a:lstStyle/>
        <a:p>
          <a:endParaRPr lang="en-US"/>
        </a:p>
      </dgm:t>
    </dgm:pt>
    <dgm:pt modelId="{6F77619D-0E3F-4432-8510-AC3957850DF3}" type="pres">
      <dgm:prSet presAssocID="{601AFED7-B563-4ABB-9F15-38CFFE9578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B0476-B940-44A1-B741-39D6FF0E5411}" type="pres">
      <dgm:prSet presAssocID="{D87A5E33-B33D-4D84-9277-71CE113F11E5}" presName="compNode" presStyleCnt="0"/>
      <dgm:spPr/>
    </dgm:pt>
    <dgm:pt modelId="{13647FAF-8B52-4579-A32A-54B903F3420E}" type="pres">
      <dgm:prSet presAssocID="{D87A5E33-B33D-4D84-9277-71CE113F11E5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330D99-D823-4EC7-AA56-B53C1C0B9665}" type="pres">
      <dgm:prSet presAssocID="{D87A5E33-B33D-4D84-9277-71CE113F11E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BE9A-025D-44CC-B4A1-76314625D95F}" type="pres">
      <dgm:prSet presAssocID="{53B029F5-B109-4BBB-A711-238FB6824D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B07CBA-0FAE-456B-8817-14F7E3B0B03A}" type="pres">
      <dgm:prSet presAssocID="{E068D549-BE92-4B0D-8CDF-F58EE52CDEBC}" presName="compNode" presStyleCnt="0"/>
      <dgm:spPr/>
    </dgm:pt>
    <dgm:pt modelId="{039FEC7B-48C7-4D21-949A-3F3638C70940}" type="pres">
      <dgm:prSet presAssocID="{E068D549-BE92-4B0D-8CDF-F58EE52CDEB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A7484FCE-3111-4DC1-8A2C-3C06E90E1F83}" type="pres">
      <dgm:prSet presAssocID="{E068D549-BE92-4B0D-8CDF-F58EE52CDEB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F4E6F-E610-4731-A219-05AEBDE7D740}" type="pres">
      <dgm:prSet presAssocID="{469E138B-CCCE-4981-98BB-C0A5FAFFFF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FF0532-8C7B-4AD5-999F-D0727AA70807}" type="pres">
      <dgm:prSet presAssocID="{E00D913B-A062-4C04-B8AB-20692D287307}" presName="compNode" presStyleCnt="0"/>
      <dgm:spPr/>
    </dgm:pt>
    <dgm:pt modelId="{092A0D52-2124-42A9-8856-640509E4479F}" type="pres">
      <dgm:prSet presAssocID="{E00D913B-A062-4C04-B8AB-20692D287307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44F5792C-5043-42EE-89A2-19210AE9246B}" type="pres">
      <dgm:prSet presAssocID="{E00D913B-A062-4C04-B8AB-20692D28730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B4BF2-6C67-47DC-AC7C-F1AFC6A0A8D1}" type="pres">
      <dgm:prSet presAssocID="{6F1A53F4-9BB1-4960-86BB-A49A9A02804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476188-9684-4331-AC4C-B771D277A012}" type="pres">
      <dgm:prSet presAssocID="{86EFBB8F-59D2-443B-87DF-D05871248428}" presName="compNode" presStyleCnt="0"/>
      <dgm:spPr/>
    </dgm:pt>
    <dgm:pt modelId="{73467939-4796-4A81-966E-D92563F743D6}" type="pres">
      <dgm:prSet presAssocID="{86EFBB8F-59D2-443B-87DF-D05871248428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4FE4BF4F-21A1-4065-948B-E5CA82E59BB7}" type="pres">
      <dgm:prSet presAssocID="{86EFBB8F-59D2-443B-87DF-D0587124842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57711-A80B-4D77-AC6C-C1C3D22F1695}" type="presOf" srcId="{601AFED7-B563-4ABB-9F15-38CFFE957853}" destId="{6F77619D-0E3F-4432-8510-AC3957850DF3}" srcOrd="0" destOrd="0" presId="urn:microsoft.com/office/officeart/2005/8/layout/pList1#1"/>
    <dgm:cxn modelId="{03AFB0F1-416D-4831-9E5A-C79F9EC8EED7}" type="presOf" srcId="{469E138B-CCCE-4981-98BB-C0A5FAFFFF1B}" destId="{CA0F4E6F-E610-4731-A219-05AEBDE7D740}" srcOrd="0" destOrd="0" presId="urn:microsoft.com/office/officeart/2005/8/layout/pList1#1"/>
    <dgm:cxn modelId="{FD0FAF2A-A8A8-4F6F-B5C3-35B3F3E41EFD}" type="presOf" srcId="{86EFBB8F-59D2-443B-87DF-D05871248428}" destId="{4FE4BF4F-21A1-4065-948B-E5CA82E59BB7}" srcOrd="0" destOrd="0" presId="urn:microsoft.com/office/officeart/2005/8/layout/pList1#1"/>
    <dgm:cxn modelId="{E60762D4-E019-44F1-A275-0E04AA822125}" type="presOf" srcId="{E00D913B-A062-4C04-B8AB-20692D287307}" destId="{44F5792C-5043-42EE-89A2-19210AE9246B}" srcOrd="0" destOrd="0" presId="urn:microsoft.com/office/officeart/2005/8/layout/pList1#1"/>
    <dgm:cxn modelId="{EA21FC9A-76AF-4A76-8019-6190A6D6BE2A}" srcId="{601AFED7-B563-4ABB-9F15-38CFFE957853}" destId="{86EFBB8F-59D2-443B-87DF-D05871248428}" srcOrd="3" destOrd="0" parTransId="{2E15BB04-F6F3-4676-B0BE-7020C32CC41B}" sibTransId="{5AF7BE77-A387-412C-AF35-1DB70C9663B0}"/>
    <dgm:cxn modelId="{D3E92F62-9ED7-4DCE-9343-F51E5A8F12EC}" srcId="{601AFED7-B563-4ABB-9F15-38CFFE957853}" destId="{D87A5E33-B33D-4D84-9277-71CE113F11E5}" srcOrd="0" destOrd="0" parTransId="{1B5FC970-7220-406C-8B43-FEA0FB0E3AAA}" sibTransId="{53B029F5-B109-4BBB-A711-238FB6824D57}"/>
    <dgm:cxn modelId="{0CEB32BA-1D9E-4D55-B998-79ACDC2673F8}" srcId="{601AFED7-B563-4ABB-9F15-38CFFE957853}" destId="{E00D913B-A062-4C04-B8AB-20692D287307}" srcOrd="2" destOrd="0" parTransId="{55B376B4-76E1-48E6-BCCF-856706738323}" sibTransId="{6F1A53F4-9BB1-4960-86BB-A49A9A028041}"/>
    <dgm:cxn modelId="{B5E64C95-27CE-40BB-817C-F963E75EF76A}" type="presOf" srcId="{E068D549-BE92-4B0D-8CDF-F58EE52CDEBC}" destId="{A7484FCE-3111-4DC1-8A2C-3C06E90E1F83}" srcOrd="0" destOrd="0" presId="urn:microsoft.com/office/officeart/2005/8/layout/pList1#1"/>
    <dgm:cxn modelId="{A693FFCD-8D9A-4352-9EE5-102912D8AE75}" type="presOf" srcId="{6F1A53F4-9BB1-4960-86BB-A49A9A028041}" destId="{2F0B4BF2-6C67-47DC-AC7C-F1AFC6A0A8D1}" srcOrd="0" destOrd="0" presId="urn:microsoft.com/office/officeart/2005/8/layout/pList1#1"/>
    <dgm:cxn modelId="{177DFCDE-2F74-4212-B081-C1DF98C8B2B9}" type="presOf" srcId="{53B029F5-B109-4BBB-A711-238FB6824D57}" destId="{968FBE9A-025D-44CC-B4A1-76314625D95F}" srcOrd="0" destOrd="0" presId="urn:microsoft.com/office/officeart/2005/8/layout/pList1#1"/>
    <dgm:cxn modelId="{EDE55BA7-FF8C-48D5-9E1A-2EB174627A61}" type="presOf" srcId="{D87A5E33-B33D-4D84-9277-71CE113F11E5}" destId="{96330D99-D823-4EC7-AA56-B53C1C0B9665}" srcOrd="0" destOrd="0" presId="urn:microsoft.com/office/officeart/2005/8/layout/pList1#1"/>
    <dgm:cxn modelId="{632B11DC-B2C0-4B33-B9F3-238ADE30F0E5}" srcId="{601AFED7-B563-4ABB-9F15-38CFFE957853}" destId="{E068D549-BE92-4B0D-8CDF-F58EE52CDEBC}" srcOrd="1" destOrd="0" parTransId="{362A5E7F-5C61-4906-84FE-B3005016E8CF}" sibTransId="{469E138B-CCCE-4981-98BB-C0A5FAFFFF1B}"/>
    <dgm:cxn modelId="{F29FDA75-0881-4781-998A-555E740CA7B2}" type="presParOf" srcId="{6F77619D-0E3F-4432-8510-AC3957850DF3}" destId="{079B0476-B940-44A1-B741-39D6FF0E5411}" srcOrd="0" destOrd="0" presId="urn:microsoft.com/office/officeart/2005/8/layout/pList1#1"/>
    <dgm:cxn modelId="{9BBA27FD-8731-4C99-8A99-F2F20B14D8B7}" type="presParOf" srcId="{079B0476-B940-44A1-B741-39D6FF0E5411}" destId="{13647FAF-8B52-4579-A32A-54B903F3420E}" srcOrd="0" destOrd="0" presId="urn:microsoft.com/office/officeart/2005/8/layout/pList1#1"/>
    <dgm:cxn modelId="{42C0B09C-51C6-459C-9E4D-6D221EBF9EFA}" type="presParOf" srcId="{079B0476-B940-44A1-B741-39D6FF0E5411}" destId="{96330D99-D823-4EC7-AA56-B53C1C0B9665}" srcOrd="1" destOrd="0" presId="urn:microsoft.com/office/officeart/2005/8/layout/pList1#1"/>
    <dgm:cxn modelId="{93851071-190C-4652-88BF-60CA67D5CFD0}" type="presParOf" srcId="{6F77619D-0E3F-4432-8510-AC3957850DF3}" destId="{968FBE9A-025D-44CC-B4A1-76314625D95F}" srcOrd="1" destOrd="0" presId="urn:microsoft.com/office/officeart/2005/8/layout/pList1#1"/>
    <dgm:cxn modelId="{63D38CA4-BD35-44C2-9D7D-2581F95EF586}" type="presParOf" srcId="{6F77619D-0E3F-4432-8510-AC3957850DF3}" destId="{84B07CBA-0FAE-456B-8817-14F7E3B0B03A}" srcOrd="2" destOrd="0" presId="urn:microsoft.com/office/officeart/2005/8/layout/pList1#1"/>
    <dgm:cxn modelId="{5685E79A-87BE-4B7C-AE51-2C4DC3B2836F}" type="presParOf" srcId="{84B07CBA-0FAE-456B-8817-14F7E3B0B03A}" destId="{039FEC7B-48C7-4D21-949A-3F3638C70940}" srcOrd="0" destOrd="0" presId="urn:microsoft.com/office/officeart/2005/8/layout/pList1#1"/>
    <dgm:cxn modelId="{103A0C8D-5B52-4F75-98CB-0B8F59EF489B}" type="presParOf" srcId="{84B07CBA-0FAE-456B-8817-14F7E3B0B03A}" destId="{A7484FCE-3111-4DC1-8A2C-3C06E90E1F83}" srcOrd="1" destOrd="0" presId="urn:microsoft.com/office/officeart/2005/8/layout/pList1#1"/>
    <dgm:cxn modelId="{8C5ABF55-D520-4872-B0FA-8F33739FC700}" type="presParOf" srcId="{6F77619D-0E3F-4432-8510-AC3957850DF3}" destId="{CA0F4E6F-E610-4731-A219-05AEBDE7D740}" srcOrd="3" destOrd="0" presId="urn:microsoft.com/office/officeart/2005/8/layout/pList1#1"/>
    <dgm:cxn modelId="{25619B3D-15F5-4F3B-B6A2-4920F45A36FB}" type="presParOf" srcId="{6F77619D-0E3F-4432-8510-AC3957850DF3}" destId="{DBFF0532-8C7B-4AD5-999F-D0727AA70807}" srcOrd="4" destOrd="0" presId="urn:microsoft.com/office/officeart/2005/8/layout/pList1#1"/>
    <dgm:cxn modelId="{AD22E76D-A695-4F79-9B5D-9CFB9DA1D59B}" type="presParOf" srcId="{DBFF0532-8C7B-4AD5-999F-D0727AA70807}" destId="{092A0D52-2124-42A9-8856-640509E4479F}" srcOrd="0" destOrd="0" presId="urn:microsoft.com/office/officeart/2005/8/layout/pList1#1"/>
    <dgm:cxn modelId="{1BEBBE04-2334-4E00-82B3-470E1841E23F}" type="presParOf" srcId="{DBFF0532-8C7B-4AD5-999F-D0727AA70807}" destId="{44F5792C-5043-42EE-89A2-19210AE9246B}" srcOrd="1" destOrd="0" presId="urn:microsoft.com/office/officeart/2005/8/layout/pList1#1"/>
    <dgm:cxn modelId="{5C38A18F-9662-41BA-8C7C-8EFCE462B2C9}" type="presParOf" srcId="{6F77619D-0E3F-4432-8510-AC3957850DF3}" destId="{2F0B4BF2-6C67-47DC-AC7C-F1AFC6A0A8D1}" srcOrd="5" destOrd="0" presId="urn:microsoft.com/office/officeart/2005/8/layout/pList1#1"/>
    <dgm:cxn modelId="{45BD7C37-F875-4F52-B47B-5BD7CA673DBA}" type="presParOf" srcId="{6F77619D-0E3F-4432-8510-AC3957850DF3}" destId="{CD476188-9684-4331-AC4C-B771D277A012}" srcOrd="6" destOrd="0" presId="urn:microsoft.com/office/officeart/2005/8/layout/pList1#1"/>
    <dgm:cxn modelId="{2FD541EB-C870-4B06-B5DD-2669075001E0}" type="presParOf" srcId="{CD476188-9684-4331-AC4C-B771D277A012}" destId="{73467939-4796-4A81-966E-D92563F743D6}" srcOrd="0" destOrd="0" presId="urn:microsoft.com/office/officeart/2005/8/layout/pList1#1"/>
    <dgm:cxn modelId="{FA411F2A-C13B-4395-9C8C-B83F9DAB7686}" type="presParOf" srcId="{CD476188-9684-4331-AC4C-B771D277A012}" destId="{4FE4BF4F-21A1-4065-948B-E5CA82E59BB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AD526-12FB-4A3E-8FF0-AD5ED0832BE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3BD0-7EE4-49D7-8902-721F91440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6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8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4A0F2-B64C-4874-9C15-964A6D3BC8B4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0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D2BD8F5-3854-419C-AEDD-62F54BD9FADC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1AA0767-FB45-4F80-9E07-BB8CCB23F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5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Elemental Kinection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TCU Senior Design Project, 2015-16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Kinect?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877705"/>
            <a:ext cx="5634339" cy="44940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package of sensing equipment designed for the purpose of motion and audio tracking in a 3 dimensional environment</a:t>
            </a:r>
          </a:p>
          <a:p>
            <a:r>
              <a:rPr lang="en-US" dirty="0"/>
              <a:t>The Kinect Sensor contains the following components:</a:t>
            </a:r>
          </a:p>
          <a:p>
            <a:r>
              <a:rPr lang="en-US" dirty="0"/>
              <a:t>1080x1920 color video camera</a:t>
            </a:r>
          </a:p>
          <a:p>
            <a:r>
              <a:rPr lang="en-US" dirty="0"/>
              <a:t>512x424 Infrared Camera</a:t>
            </a:r>
          </a:p>
          <a:p>
            <a:r>
              <a:rPr lang="en-US" dirty="0"/>
              <a:t>4 directional microphones</a:t>
            </a:r>
          </a:p>
          <a:p>
            <a:r>
              <a:rPr lang="en-US" dirty="0"/>
              <a:t>3 Infrared Transmitters for depth sensing</a:t>
            </a:r>
          </a:p>
          <a:p>
            <a:endParaRPr lang="en-US" dirty="0"/>
          </a:p>
          <a:p>
            <a:r>
              <a:rPr lang="en-US" dirty="0"/>
              <a:t>The Kinect for Windows also comes with a converter block for Windows based applications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9944" t="16898" r="23448" b="1140"/>
          <a:stretch/>
        </p:blipFill>
        <p:spPr>
          <a:xfrm>
            <a:off x="6540137" y="2363901"/>
            <a:ext cx="4946470" cy="40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Kinect -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243939" cy="4635713"/>
          </a:xfrm>
        </p:spPr>
        <p:txBody>
          <a:bodyPr>
            <a:normAutofit/>
          </a:bodyPr>
          <a:lstStyle/>
          <a:p>
            <a:r>
              <a:rPr lang="en-US" dirty="0"/>
              <a:t>Has an effective range of depth sensing from .5 to 4.5 meters with a field of view 70x60 degrees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Color imaging is captured at 30 fps in good light and 15 fps in low light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directional microphones can track the origin of sound and focus on specific regions in the Kinect space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Kinect can track 25 distinct joints, both location and orientation arranged in a skeleton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708" y="2378065"/>
            <a:ext cx="3992732" cy="39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Gesuture Builder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02" y="2222500"/>
            <a:ext cx="7146195" cy="3636963"/>
          </a:xfrm>
        </p:spPr>
      </p:pic>
    </p:spTree>
    <p:extLst>
      <p:ext uri="{BB962C8B-B14F-4D97-AF65-F5344CB8AC3E}">
        <p14:creationId xmlns:p14="http://schemas.microsoft.com/office/powerpoint/2010/main" val="3402334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Terrain</a:t>
            </a:r>
          </a:p>
          <a:p>
            <a:endParaRPr lang="en-US" dirty="0" smtClean="0"/>
          </a:p>
          <a:p>
            <a:r>
              <a:rPr lang="en-US" dirty="0" smtClean="0"/>
              <a:t>Environmental Effects</a:t>
            </a:r>
          </a:p>
          <a:p>
            <a:endParaRPr lang="en-US" dirty="0" smtClean="0"/>
          </a:p>
          <a:p>
            <a:r>
              <a:rPr lang="en-US" dirty="0" smtClean="0"/>
              <a:t>More engaging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1380" y="2290456"/>
            <a:ext cx="6040618" cy="35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27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Allows us to use prebuilt 3D assets to populate the game scene</a:t>
            </a:r>
          </a:p>
          <a:p>
            <a:endParaRPr lang="en-US" dirty="0" smtClean="0"/>
          </a:p>
          <a:p>
            <a:r>
              <a:rPr lang="en-US" dirty="0" smtClean="0"/>
              <a:t>Comes packaged with models that can be animated with the </a:t>
            </a:r>
            <a:r>
              <a:rPr lang="en-US" dirty="0" err="1" smtClean="0"/>
              <a:t>Kinect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624" y="2854446"/>
            <a:ext cx="25812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66533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vs Heuristic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Kinect learns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vs Heuristics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Heuristic exercises – hardcoded into the program</a:t>
            </a:r>
          </a:p>
          <a:p>
            <a:pPr lvl="1"/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Limited to exercises preprogrammed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455" y="3501295"/>
            <a:ext cx="4629150" cy="23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3228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</a:t>
            </a:r>
            <a:r>
              <a:rPr lang="en-US" dirty="0" err="1" smtClean="0"/>
              <a:t>vs</a:t>
            </a:r>
            <a:r>
              <a:rPr lang="en-US" dirty="0" smtClean="0"/>
              <a:t>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Machine Learning through Gesture Builder</a:t>
            </a:r>
          </a:p>
          <a:p>
            <a:pPr lvl="1"/>
            <a:r>
              <a:rPr lang="en-US" dirty="0" smtClean="0"/>
              <a:t>Allows new exercises to be added after program is compiled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err="1" smtClean="0"/>
              <a:t>Kinect</a:t>
            </a:r>
            <a:r>
              <a:rPr lang="en-US" dirty="0" smtClean="0"/>
              <a:t> SDK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127" y="2926127"/>
            <a:ext cx="1028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55805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9150" y="2222500"/>
            <a:ext cx="4806950" cy="3636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HEURISTIC</a:t>
            </a:r>
          </a:p>
          <a:p>
            <a:endParaRPr lang="en-US" dirty="0" smtClean="0"/>
          </a:p>
          <a:p>
            <a:r>
              <a:rPr lang="en-US" dirty="0" smtClean="0"/>
              <a:t>Heuristics </a:t>
            </a:r>
            <a:r>
              <a:rPr lang="en-US" dirty="0"/>
              <a:t>is considered a "Code-Driven" </a:t>
            </a:r>
            <a:r>
              <a:rPr lang="en-US" dirty="0" smtClean="0"/>
              <a:t>problem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Allows the programmer direct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be more “strict” than machine learning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626100" y="2222500"/>
            <a:ext cx="4806950" cy="36369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MACHINE LEARNING</a:t>
            </a:r>
          </a:p>
          <a:p>
            <a:endParaRPr lang="en-US" dirty="0" smtClean="0"/>
          </a:p>
          <a:p>
            <a:r>
              <a:rPr lang="en-US" dirty="0" smtClean="0"/>
              <a:t>Machine learning is considered a “Data-Driven" problem</a:t>
            </a:r>
          </a:p>
          <a:p>
            <a:pPr marL="0" indent="0">
              <a:buFont typeface="Wingdings 2" charset="2"/>
              <a:buNone/>
            </a:pPr>
            <a:endParaRPr lang="en-US" dirty="0" smtClean="0"/>
          </a:p>
          <a:p>
            <a:r>
              <a:rPr lang="en-US" dirty="0" smtClean="0"/>
              <a:t>Exact definition of recognition is left up to algorithm</a:t>
            </a:r>
          </a:p>
          <a:p>
            <a:pPr marL="0" indent="0">
              <a:buFont typeface="Wingdings 2" charset="2"/>
              <a:buNone/>
            </a:pPr>
            <a:endParaRPr lang="en-US" dirty="0" smtClean="0"/>
          </a:p>
          <a:p>
            <a:r>
              <a:rPr lang="en-US" dirty="0" smtClean="0"/>
              <a:t>Can be “loose” in its recognition of gestures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75041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1352"/>
            <a:ext cx="10515600" cy="1325563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2222500"/>
            <a:ext cx="10322010" cy="4507814"/>
          </a:xfrm>
        </p:spPr>
      </p:pic>
      <p:sp>
        <p:nvSpPr>
          <p:cNvPr id="4" name="Rectangle 3"/>
          <p:cNvSpPr/>
          <p:nvPr/>
        </p:nvSpPr>
        <p:spPr>
          <a:xfrm>
            <a:off x="6051665" y="2236124"/>
            <a:ext cx="5170517" cy="211974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62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20813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5602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 development for Elemental Kinection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32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is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highly programmable environment </a:t>
            </a:r>
            <a:r>
              <a:rPr lang="en-US" dirty="0"/>
              <a:t>that allows mass customization through </a:t>
            </a:r>
            <a:r>
              <a:rPr lang="en-US" dirty="0" smtClean="0"/>
              <a:t>a large </a:t>
            </a:r>
            <a:r>
              <a:rPr lang="en-US" dirty="0"/>
              <a:t>and diverse range of </a:t>
            </a:r>
            <a:r>
              <a:rPr lang="en-US" dirty="0" smtClean="0"/>
              <a:t>applications</a:t>
            </a:r>
          </a:p>
          <a:p>
            <a:endParaRPr lang="en-US" dirty="0" smtClean="0"/>
          </a:p>
          <a:p>
            <a:r>
              <a:rPr lang="en-US" dirty="0"/>
              <a:t>Web applications </a:t>
            </a:r>
            <a:r>
              <a:rPr lang="en-US" dirty="0" smtClean="0"/>
              <a:t>are computer </a:t>
            </a:r>
            <a:r>
              <a:rPr lang="en-US" dirty="0"/>
              <a:t>programs allowing website visitors to submit and retrieve data to/from a database over the Internet using their preferred web </a:t>
            </a:r>
            <a:r>
              <a:rPr lang="en-US" dirty="0" smtClean="0"/>
              <a:t>browser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is then presented to the user within their browser as information is generated dynamically (in a specific format, e.g. in HTML using CSS) by the web application through a web </a:t>
            </a:r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3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perform their function irrespective of the operating system and browsers running client </a:t>
            </a:r>
            <a:r>
              <a:rPr lang="en-US" dirty="0" smtClean="0"/>
              <a:t>side</a:t>
            </a:r>
          </a:p>
          <a:p>
            <a:endParaRPr lang="en-US" dirty="0" smtClean="0"/>
          </a:p>
          <a:p>
            <a:r>
              <a:rPr lang="en-US" dirty="0"/>
              <a:t>Web applications are quickly deployed anywhere at no cost and without any installation requirements (almost) at the user’s </a:t>
            </a:r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2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web apps work?</a:t>
            </a:r>
            <a:endParaRPr lang="en-US" dirty="0"/>
          </a:p>
        </p:txBody>
      </p:sp>
      <p:pic>
        <p:nvPicPr>
          <p:cNvPr id="1026" name="Picture 2" descr="What is a Web App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970" y="2361063"/>
            <a:ext cx="8116057" cy="44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5" y="2415654"/>
            <a:ext cx="10085849" cy="4237630"/>
          </a:xfrm>
        </p:spPr>
        <p:txBody>
          <a:bodyPr>
            <a:noAutofit/>
          </a:bodyPr>
          <a:lstStyle/>
          <a:p>
            <a:r>
              <a:rPr lang="en-US" dirty="0"/>
              <a:t>Django is a high-level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Python Web framework </a:t>
            </a:r>
            <a:r>
              <a:rPr lang="en-US" dirty="0"/>
              <a:t>that encourages rapid development and clean, pragmatic </a:t>
            </a:r>
            <a:r>
              <a:rPr lang="en-US" dirty="0" smtClean="0"/>
              <a:t>design</a:t>
            </a:r>
          </a:p>
          <a:p>
            <a:endParaRPr lang="en-US" dirty="0" smtClean="0"/>
          </a:p>
          <a:p>
            <a:r>
              <a:rPr lang="en-US" dirty="0"/>
              <a:t>It’s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</a:t>
            </a:r>
          </a:p>
          <a:p>
            <a:endParaRPr lang="en-US" dirty="0" smtClean="0"/>
          </a:p>
          <a:p>
            <a:r>
              <a:rPr lang="en-US" dirty="0" smtClean="0"/>
              <a:t>Ridiculously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fast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concept to completion </a:t>
            </a:r>
            <a:r>
              <a:rPr lang="en-US" dirty="0" smtClean="0"/>
              <a:t>as quickly as possible</a:t>
            </a:r>
          </a:p>
          <a:p>
            <a:endParaRPr lang="en-US" dirty="0" smtClean="0"/>
          </a:p>
          <a:p>
            <a:r>
              <a:rPr lang="en-US" dirty="0" smtClean="0"/>
              <a:t>Fully loaded - </a:t>
            </a:r>
            <a:r>
              <a:rPr lang="en-US" dirty="0"/>
              <a:t>includes dozens of extras you can use to handle common Web development </a:t>
            </a:r>
            <a:r>
              <a:rPr lang="en-US" dirty="0" smtClean="0"/>
              <a:t>tasks</a:t>
            </a:r>
          </a:p>
          <a:p>
            <a:endParaRPr lang="en-US" dirty="0" smtClean="0"/>
          </a:p>
          <a:p>
            <a:r>
              <a:rPr lang="en-US" dirty="0" smtClean="0"/>
              <a:t>Reassuringly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secure</a:t>
            </a:r>
            <a:r>
              <a:rPr lang="en-US" dirty="0" smtClean="0"/>
              <a:t>, exceedingly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scalable</a:t>
            </a:r>
            <a:r>
              <a:rPr lang="en-US" dirty="0" smtClean="0"/>
              <a:t> and incredibly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versatile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135874"/>
            <a:ext cx="10554574" cy="4722126"/>
          </a:xfrm>
        </p:spPr>
        <p:txBody>
          <a:bodyPr/>
          <a:lstStyle/>
          <a:p>
            <a:r>
              <a:rPr lang="en-US" dirty="0"/>
              <a:t>Cross site scripting (XSS) </a:t>
            </a:r>
            <a:r>
              <a:rPr lang="en-US" dirty="0" smtClean="0"/>
              <a:t>protection</a:t>
            </a:r>
          </a:p>
          <a:p>
            <a:endParaRPr lang="en-US" dirty="0"/>
          </a:p>
          <a:p>
            <a:r>
              <a:rPr lang="en-US" dirty="0"/>
              <a:t>Cross site request forgery (CSRF) protection</a:t>
            </a:r>
          </a:p>
          <a:p>
            <a:endParaRPr lang="en-US" dirty="0" smtClean="0"/>
          </a:p>
          <a:p>
            <a:r>
              <a:rPr lang="en-US" dirty="0" smtClean="0"/>
              <a:t>SQL </a:t>
            </a:r>
            <a:r>
              <a:rPr lang="en-US" dirty="0"/>
              <a:t>injection protection</a:t>
            </a:r>
          </a:p>
          <a:p>
            <a:endParaRPr lang="en-US" dirty="0" smtClean="0"/>
          </a:p>
          <a:p>
            <a:r>
              <a:rPr lang="en-US" dirty="0" smtClean="0"/>
              <a:t>Clickjacking </a:t>
            </a:r>
            <a:r>
              <a:rPr lang="en-US" dirty="0"/>
              <a:t>protection</a:t>
            </a:r>
          </a:p>
          <a:p>
            <a:endParaRPr lang="en-US" dirty="0" smtClean="0"/>
          </a:p>
          <a:p>
            <a:r>
              <a:rPr lang="en-US" dirty="0" smtClean="0"/>
              <a:t>SSL/HTTPS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Host </a:t>
            </a:r>
            <a:r>
              <a:rPr lang="en-US" dirty="0"/>
              <a:t>header </a:t>
            </a:r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19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sites built with 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631720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 smtClean="0"/>
              <a:t>Pinterest</a:t>
            </a:r>
          </a:p>
          <a:p>
            <a:r>
              <a:rPr lang="en-US" dirty="0" smtClean="0"/>
              <a:t>Instagram</a:t>
            </a:r>
          </a:p>
          <a:p>
            <a:r>
              <a:rPr lang="en-US" dirty="0" smtClean="0"/>
              <a:t>Bitbucket</a:t>
            </a:r>
          </a:p>
          <a:p>
            <a:r>
              <a:rPr lang="en-US" dirty="0" smtClean="0"/>
              <a:t>Spotify</a:t>
            </a:r>
          </a:p>
          <a:p>
            <a:r>
              <a:rPr lang="en-US" dirty="0" smtClean="0"/>
              <a:t>NASA</a:t>
            </a:r>
          </a:p>
          <a:p>
            <a:r>
              <a:rPr lang="en-US" dirty="0" smtClean="0"/>
              <a:t>Prezi</a:t>
            </a:r>
          </a:p>
          <a:p>
            <a:r>
              <a:rPr lang="en-US" dirty="0" smtClean="0"/>
              <a:t>Eventbrite</a:t>
            </a:r>
          </a:p>
          <a:p>
            <a:r>
              <a:rPr lang="en-US" dirty="0" smtClean="0"/>
              <a:t>Firefox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88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 smtClean="0"/>
              <a:t>Django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https://www.djangoproject.com/download/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17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– MySQL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stands for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Structured Query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Language</a:t>
            </a:r>
          </a:p>
          <a:p>
            <a:endParaRPr lang="en-US" dirty="0"/>
          </a:p>
          <a:p>
            <a:r>
              <a:rPr lang="en-US" dirty="0"/>
              <a:t>SQL lets you access and manipulate databases</a:t>
            </a:r>
          </a:p>
          <a:p>
            <a:endParaRPr lang="en-US" dirty="0" smtClean="0"/>
          </a:p>
          <a:p>
            <a:r>
              <a:rPr lang="en-US" dirty="0" smtClean="0"/>
              <a:t>MySQL is </a:t>
            </a:r>
            <a:r>
              <a:rPr lang="en-US" dirty="0"/>
              <a:t>the world’s most popular open source </a:t>
            </a:r>
            <a:r>
              <a:rPr lang="en-US" dirty="0" smtClean="0"/>
              <a:t>database</a:t>
            </a:r>
          </a:p>
          <a:p>
            <a:endParaRPr lang="en-US" dirty="0" smtClean="0"/>
          </a:p>
          <a:p>
            <a:r>
              <a:rPr lang="en-US" dirty="0" smtClean="0"/>
              <a:t>Enables </a:t>
            </a:r>
            <a:r>
              <a:rPr lang="en-US" dirty="0"/>
              <a:t>the cost-effective delivery of reliable, high-performance and scalable Web-based and embedded database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4357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Schema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02" y="2181311"/>
            <a:ext cx="5514793" cy="4501355"/>
          </a:xfrm>
        </p:spPr>
      </p:pic>
    </p:spTree>
    <p:extLst>
      <p:ext uri="{BB962C8B-B14F-4D97-AF65-F5344CB8AC3E}">
        <p14:creationId xmlns:p14="http://schemas.microsoft.com/office/powerpoint/2010/main" val="126218372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Elemental Kinection looks to improve on tele-rehabilitation by introducing the ability for therapist to dynamically add exercises to the application without the need for programmer </a:t>
            </a:r>
            <a:r>
              <a:rPr lang="en-US" dirty="0" smtClean="0"/>
              <a:t>assistance</a:t>
            </a:r>
          </a:p>
          <a:p>
            <a:pPr>
              <a:buSzPct val="45000"/>
              <a:buFont typeface="StarSymbol"/>
              <a:buChar char=""/>
            </a:pPr>
            <a:endParaRPr lang="en-US" dirty="0"/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This is achieved through two distinct </a:t>
            </a:r>
            <a:r>
              <a:rPr lang="en-US" dirty="0" smtClean="0"/>
              <a:t>applications:</a:t>
            </a:r>
            <a:endParaRPr lang="en-US" dirty="0"/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 dirty="0"/>
              <a:t>User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 dirty="0"/>
              <a:t>Therapist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– User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Responsible for maintaining the database, website, and </a:t>
            </a:r>
            <a:r>
              <a:rPr lang="en-US" dirty="0" smtClean="0"/>
              <a:t>accounts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Therapist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act as an admin </a:t>
            </a:r>
            <a:r>
              <a:rPr lang="en-US" dirty="0" smtClean="0"/>
              <a:t>account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 smtClean="0"/>
              <a:t>Patient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 personal data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-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on exercises is stored in .</a:t>
            </a:r>
            <a:r>
              <a:rPr lang="en-US" dirty="0" err="1" smtClean="0"/>
              <a:t>gbd</a:t>
            </a:r>
            <a:r>
              <a:rPr lang="en-US" smtClean="0"/>
              <a:t> </a:t>
            </a:r>
            <a:r>
              <a:rPr lang="en-US" dirty="0" smtClean="0"/>
              <a:t>format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Number of reps per session is stored in the relationship between exercises and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8761" y="932413"/>
            <a:ext cx="4817813" cy="3332162"/>
          </a:xfrm>
        </p:spPr>
        <p:txBody>
          <a:bodyPr/>
          <a:lstStyle/>
          <a:p>
            <a:r>
              <a:rPr lang="en-US" b="1" dirty="0" smtClean="0"/>
              <a:t>Login </a:t>
            </a:r>
            <a:r>
              <a:rPr lang="en-US" b="1" dirty="0"/>
              <a:t>Screen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14961" y="779112"/>
            <a:ext cx="5194583" cy="3638764"/>
          </a:xfrm>
        </p:spPr>
        <p:txBody>
          <a:bodyPr/>
          <a:lstStyle/>
          <a:p>
            <a:r>
              <a:rPr lang="en-US" b="1" dirty="0"/>
              <a:t>Admin Homepage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61" y="2967038"/>
            <a:ext cx="45331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9655" y="2747963"/>
            <a:ext cx="36385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2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32094" y="862546"/>
            <a:ext cx="5185873" cy="3638763"/>
          </a:xfrm>
        </p:spPr>
        <p:txBody>
          <a:bodyPr/>
          <a:lstStyle/>
          <a:p>
            <a:r>
              <a:rPr lang="en-US" b="1" dirty="0"/>
              <a:t>Admin – Create a Therapist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7415" y="862545"/>
            <a:ext cx="5194583" cy="3638764"/>
          </a:xfrm>
        </p:spPr>
        <p:txBody>
          <a:bodyPr/>
          <a:lstStyle/>
          <a:p>
            <a:r>
              <a:rPr lang="en-US" b="1" dirty="0"/>
              <a:t>Admin – Create an </a:t>
            </a:r>
            <a:r>
              <a:rPr lang="en-US" b="1" dirty="0" smtClean="0"/>
              <a:t>Admin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130" y="3107568"/>
            <a:ext cx="3276600" cy="31813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258" y="3107568"/>
            <a:ext cx="35337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3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0000" y="932413"/>
            <a:ext cx="5185873" cy="3638763"/>
          </a:xfrm>
        </p:spPr>
        <p:txBody>
          <a:bodyPr/>
          <a:lstStyle/>
          <a:p>
            <a:r>
              <a:rPr lang="en-US" b="1" dirty="0"/>
              <a:t>Therapist Home </a:t>
            </a:r>
            <a:r>
              <a:rPr lang="en-US" b="1" dirty="0" smtClean="0"/>
              <a:t>Page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3186" y="932412"/>
            <a:ext cx="5194583" cy="3638764"/>
          </a:xfrm>
        </p:spPr>
        <p:txBody>
          <a:bodyPr/>
          <a:lstStyle/>
          <a:p>
            <a:r>
              <a:rPr lang="en-US" b="1" dirty="0"/>
              <a:t>Exercise List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t="18234" r="53686" b="285"/>
          <a:stretch/>
        </p:blipFill>
        <p:spPr bwMode="auto">
          <a:xfrm>
            <a:off x="810000" y="3035727"/>
            <a:ext cx="3673736" cy="3617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24679" t="13106" r="36699" b="47578"/>
          <a:stretch/>
        </p:blipFill>
        <p:spPr bwMode="auto">
          <a:xfrm>
            <a:off x="6095999" y="3035727"/>
            <a:ext cx="5686425" cy="34824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20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000" y="2923308"/>
            <a:ext cx="907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that were not as friendly as expected: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Unity Models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Using .</a:t>
            </a:r>
            <a:r>
              <a:rPr lang="en-US" dirty="0" err="1" smtClean="0"/>
              <a:t>gbd</a:t>
            </a:r>
            <a:r>
              <a:rPr lang="en-US" dirty="0" smtClean="0"/>
              <a:t> files in Unity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1078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65632"/>
            <a:ext cx="10554574" cy="363651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visuals are objects</a:t>
            </a:r>
          </a:p>
          <a:p>
            <a:endParaRPr lang="en-US" dirty="0" smtClean="0"/>
          </a:p>
          <a:p>
            <a:r>
              <a:rPr lang="en-US" dirty="0" smtClean="0"/>
              <a:t>Some issues with connecting Unity models with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kinect</a:t>
            </a:r>
            <a:r>
              <a:rPr lang="en-US" dirty="0" smtClean="0"/>
              <a:t> joints</a:t>
            </a:r>
          </a:p>
          <a:p>
            <a:endParaRPr lang="en-US" dirty="0" smtClean="0"/>
          </a:p>
          <a:p>
            <a:r>
              <a:rPr lang="en-US" dirty="0" smtClean="0"/>
              <a:t>Requires custom built Microsoft Packages </a:t>
            </a:r>
            <a:br>
              <a:rPr lang="en-US" dirty="0" smtClean="0"/>
            </a:br>
            <a:r>
              <a:rPr lang="en-US" dirty="0" smtClean="0"/>
              <a:t>for .</a:t>
            </a:r>
            <a:r>
              <a:rPr lang="en-US" dirty="0" err="1" smtClean="0"/>
              <a:t>gbd</a:t>
            </a:r>
            <a:r>
              <a:rPr lang="en-US" dirty="0" smtClean="0"/>
              <a:t> files to be added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293857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and Deliverables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557171"/>
              </p:ext>
            </p:extLst>
          </p:nvPr>
        </p:nvGraphicFramePr>
        <p:xfrm>
          <a:off x="841611" y="2444104"/>
          <a:ext cx="10508776" cy="4267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254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4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Milestone/Deliverable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Completion</a:t>
                      </a: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Plan V1.0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13th, 2015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Skeleton Website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13th, 2015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Support Environment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15th, 2015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 Documentation V1.0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29th, 2015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Documentation V1.0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3rd, 2015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 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10th, 2015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 II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22nd, 2016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Presentation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2nd, 2016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Manual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Febuary 11th, 2016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 III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26th, 2016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 IV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25th, 2016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Abstract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3rd, 2016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8th,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56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Application </a:t>
            </a:r>
            <a:r>
              <a:rPr lang="en-US" sz="1800" dirty="0"/>
              <a:t>for guiding and measuring exercises is in the stage of being combined with Unity for a complete package for </a:t>
            </a:r>
            <a:r>
              <a:rPr lang="en-US" sz="1800" dirty="0" smtClean="0"/>
              <a:t>users</a:t>
            </a:r>
            <a:endParaRPr lang="en-US" sz="1800" dirty="0"/>
          </a:p>
          <a:p>
            <a:pPr lvl="1"/>
            <a:r>
              <a:rPr lang="en-US" sz="1800" dirty="0"/>
              <a:t>Method for how therapist will store sessions in the database is finalized.  </a:t>
            </a:r>
          </a:p>
          <a:p>
            <a:pPr lvl="1"/>
            <a:r>
              <a:rPr lang="en-US" sz="1800" dirty="0"/>
              <a:t>Interface for therapist to upload and store sessions and new exercises is finalized</a:t>
            </a:r>
            <a:r>
              <a:rPr lang="en-US" sz="1800" dirty="0" smtClean="0"/>
              <a:t>.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/>
              <a:t>Work begins on linking local applications into the web-based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/ Feedback / Suggestion?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to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Transportation to and from therapy office  </a:t>
            </a:r>
            <a:endParaRPr lang="en-US" dirty="0" smtClean="0"/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In house therapy with real time </a:t>
            </a:r>
            <a:r>
              <a:rPr lang="en-US" dirty="0" smtClean="0"/>
              <a:t>feedback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Personalized programs on an open platform</a:t>
            </a:r>
          </a:p>
        </p:txBody>
      </p:sp>
    </p:spTree>
    <p:extLst>
      <p:ext uri="{BB962C8B-B14F-4D97-AF65-F5344CB8AC3E}">
        <p14:creationId xmlns:p14="http://schemas.microsoft.com/office/powerpoint/2010/main" val="31413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Kinect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 err="1" smtClean="0"/>
              <a:t>NeuMimic</a:t>
            </a:r>
            <a:endParaRPr lang="en-US" dirty="0" smtClean="0"/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Stroke Recovery with </a:t>
            </a:r>
            <a:r>
              <a:rPr lang="en-US" dirty="0" smtClean="0"/>
              <a:t>Kinect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 err="1" smtClean="0"/>
              <a:t>Jintronix</a:t>
            </a:r>
            <a:endParaRPr lang="en-US" dirty="0" smtClean="0"/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x-tech</a:t>
            </a:r>
          </a:p>
        </p:txBody>
      </p:sp>
    </p:spTree>
    <p:extLst>
      <p:ext uri="{BB962C8B-B14F-4D97-AF65-F5344CB8AC3E}">
        <p14:creationId xmlns:p14="http://schemas.microsoft.com/office/powerpoint/2010/main" val="12903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is Elemental Kinection </a:t>
            </a:r>
            <a:r>
              <a:rPr lang="en-US" dirty="0"/>
              <a:t>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We use machine learning instead of traditional </a:t>
            </a:r>
            <a:r>
              <a:rPr lang="en-US" dirty="0" smtClean="0"/>
              <a:t>heuristics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Individual clinics have the ability to upload exercises that they </a:t>
            </a:r>
            <a:r>
              <a:rPr lang="en-US" dirty="0" smtClean="0"/>
              <a:t>use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Feedback and communication between therapist and patient</a:t>
            </a:r>
          </a:p>
        </p:txBody>
      </p:sp>
    </p:spTree>
    <p:extLst>
      <p:ext uri="{BB962C8B-B14F-4D97-AF65-F5344CB8AC3E}">
        <p14:creationId xmlns:p14="http://schemas.microsoft.com/office/powerpoint/2010/main" val="12500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30913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Functional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en-US" sz="1700" dirty="0">
                <a:latin typeface="Liberation Sans" pitchFamily="18"/>
              </a:rPr>
              <a:t>General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en-US" sz="1700" dirty="0">
                <a:latin typeface="Liberation Sans" pitchFamily="18"/>
              </a:rPr>
              <a:t>Application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en-US" sz="1700" dirty="0">
                <a:latin typeface="Liberation Sans" pitchFamily="18"/>
              </a:rPr>
              <a:t>Database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en-US" sz="1700" dirty="0">
                <a:latin typeface="Liberation Sans" pitchFamily="18"/>
              </a:rPr>
              <a:t>Web App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Non-Functional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en-US" dirty="0">
                <a:latin typeface="Liberation Sans" pitchFamily="18"/>
              </a:rPr>
              <a:t>Product</a:t>
            </a: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en-US" dirty="0" smtClean="0">
                <a:latin typeface="Liberation Sans" pitchFamily="18"/>
              </a:rPr>
              <a:t>Organizational</a:t>
            </a:r>
            <a:endParaRPr lang="en-US" dirty="0">
              <a:latin typeface="Liberation Sans" pitchFamily="18"/>
            </a:endParaRPr>
          </a:p>
          <a:p>
            <a:pPr lvl="1" hangingPunct="0">
              <a:spcBef>
                <a:spcPts val="0"/>
              </a:spcBef>
              <a:spcAft>
                <a:spcPts val="1286"/>
              </a:spcAft>
              <a:buSzPct val="75000"/>
              <a:buFont typeface="StarSymbol"/>
              <a:buChar char="–"/>
            </a:pPr>
            <a:r>
              <a:rPr lang="en-US" dirty="0">
                <a:latin typeface="Liberation Sans" pitchFamily="18"/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2723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1352"/>
            <a:ext cx="10515600" cy="1325563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2222500"/>
            <a:ext cx="10322010" cy="4507814"/>
          </a:xfrm>
        </p:spPr>
      </p:pic>
      <p:sp>
        <p:nvSpPr>
          <p:cNvPr id="5" name="Rectangle 4"/>
          <p:cNvSpPr/>
          <p:nvPr/>
        </p:nvSpPr>
        <p:spPr>
          <a:xfrm>
            <a:off x="980902" y="2236124"/>
            <a:ext cx="5012574" cy="20864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99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Hardware, Software and how it applies to Elemental Kinection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6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955</Words>
  <Application>Microsoft Office PowerPoint</Application>
  <PresentationFormat>Widescreen</PresentationFormat>
  <Paragraphs>248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Liberation Sans</vt:lpstr>
      <vt:lpstr>StarSymbol</vt:lpstr>
      <vt:lpstr>Wingdings</vt:lpstr>
      <vt:lpstr>Wingdings 2</vt:lpstr>
      <vt:lpstr>Quotable</vt:lpstr>
      <vt:lpstr>Elemental Kinection</vt:lpstr>
      <vt:lpstr>Project Team</vt:lpstr>
      <vt:lpstr>Project Overview</vt:lpstr>
      <vt:lpstr>Background to the Problem</vt:lpstr>
      <vt:lpstr>Other Kinect projects</vt:lpstr>
      <vt:lpstr>How is Elemental Kinection different?</vt:lpstr>
      <vt:lpstr>Requirements</vt:lpstr>
      <vt:lpstr>System Architecture</vt:lpstr>
      <vt:lpstr>The Kinect</vt:lpstr>
      <vt:lpstr>What is a Kinect?</vt:lpstr>
      <vt:lpstr>Kinect - Capabilities</vt:lpstr>
      <vt:lpstr>Visual Gesuture Builder</vt:lpstr>
      <vt:lpstr>Unity</vt:lpstr>
      <vt:lpstr>Unity Advantages</vt:lpstr>
      <vt:lpstr>Machine learning vs Heuristic</vt:lpstr>
      <vt:lpstr>Machine Learning vs Heuristics</vt:lpstr>
      <vt:lpstr>Machine Learning vs Heuristics</vt:lpstr>
      <vt:lpstr>Comparison</vt:lpstr>
      <vt:lpstr>System Architecture</vt:lpstr>
      <vt:lpstr>Web Application</vt:lpstr>
      <vt:lpstr>Web Application - General</vt:lpstr>
      <vt:lpstr>Advantages of web apps</vt:lpstr>
      <vt:lpstr>How do web apps work?</vt:lpstr>
      <vt:lpstr>Meet Django</vt:lpstr>
      <vt:lpstr>Security in Django</vt:lpstr>
      <vt:lpstr>Popular sites built with Django</vt:lpstr>
      <vt:lpstr>How to get Django</vt:lpstr>
      <vt:lpstr>Database – MySQL </vt:lpstr>
      <vt:lpstr>Database Schema</vt:lpstr>
      <vt:lpstr>Database – User types</vt:lpstr>
      <vt:lpstr>Database - Exercises</vt:lpstr>
      <vt:lpstr>Prototypes</vt:lpstr>
      <vt:lpstr>Prototypes</vt:lpstr>
      <vt:lpstr>Prototypes</vt:lpstr>
      <vt:lpstr>Problems</vt:lpstr>
      <vt:lpstr>Unity Disadvantages</vt:lpstr>
      <vt:lpstr>Milestones and Deliverables</vt:lpstr>
      <vt:lpstr>Our Progress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Tyagi</dc:creator>
  <cp:lastModifiedBy>Kent, Samuel</cp:lastModifiedBy>
  <cp:revision>45</cp:revision>
  <dcterms:created xsi:type="dcterms:W3CDTF">2015-12-13T00:55:48Z</dcterms:created>
  <dcterms:modified xsi:type="dcterms:W3CDTF">2016-05-03T20:58:12Z</dcterms:modified>
</cp:coreProperties>
</file>