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70" r:id="rId3"/>
    <p:sldId id="257" r:id="rId4"/>
    <p:sldId id="268" r:id="rId5"/>
    <p:sldId id="273" r:id="rId6"/>
    <p:sldId id="274" r:id="rId7"/>
    <p:sldId id="295" r:id="rId8"/>
    <p:sldId id="296" r:id="rId9"/>
    <p:sldId id="277" r:id="rId10"/>
    <p:sldId id="291" r:id="rId11"/>
    <p:sldId id="279" r:id="rId12"/>
    <p:sldId id="284" r:id="rId13"/>
    <p:sldId id="288" r:id="rId14"/>
    <p:sldId id="280" r:id="rId15"/>
    <p:sldId id="289" r:id="rId16"/>
    <p:sldId id="290" r:id="rId17"/>
    <p:sldId id="292" r:id="rId18"/>
    <p:sldId id="282" r:id="rId19"/>
    <p:sldId id="294" r:id="rId20"/>
    <p:sldId id="281" r:id="rId21"/>
    <p:sldId id="271" r:id="rId22"/>
    <p:sldId id="275" r:id="rId23"/>
    <p:sldId id="286" r:id="rId24"/>
    <p:sldId id="264" r:id="rId25"/>
    <p:sldId id="293" r:id="rId26"/>
    <p:sldId id="285" r:id="rId27"/>
    <p:sldId id="269" r:id="rId28"/>
    <p:sldId id="260" r:id="rId29"/>
    <p:sldId id="297" r:id="rId30"/>
    <p:sldId id="258" r:id="rId31"/>
    <p:sldId id="298" r:id="rId32"/>
    <p:sldId id="266" r:id="rId3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745"/>
    <a:srgbClr val="002E8E"/>
    <a:srgbClr val="4D1979"/>
    <a:srgbClr val="EBEFFF"/>
    <a:srgbClr val="E9EAF3"/>
    <a:srgbClr val="001F5E"/>
    <a:srgbClr val="6ACF3C"/>
    <a:srgbClr val="77E843"/>
    <a:srgbClr val="001035"/>
    <a:srgbClr val="2F2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3" autoAdjust="0"/>
    <p:restoredTop sz="95220" autoAdjust="0"/>
  </p:normalViewPr>
  <p:slideViewPr>
    <p:cSldViewPr snapToGrid="0" snapToObjects="1">
      <p:cViewPr varScale="1">
        <p:scale>
          <a:sx n="180" d="100"/>
          <a:sy n="180" d="100"/>
        </p:scale>
        <p:origin x="-944" y="-1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421C7-D8E7-1D4F-BE0D-345F081D4C28}" type="datetimeFigureOut">
              <a:rPr lang="en-US" smtClean="0"/>
              <a:t>4/29/15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819F4-9734-4541-BFB8-74521C7FB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0913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EED03-6255-4AC8-8DA1-7C722FD9D55A}" type="datetimeFigureOut">
              <a:rPr lang="en-US" smtClean="0"/>
              <a:t>4/29/15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703D87-4B7C-4ED4-A24F-1B4ECC1F6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46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Matt</a:t>
            </a:r>
          </a:p>
          <a:p>
            <a:r>
              <a:rPr lang="en-US" dirty="0" smtClean="0"/>
              <a:t>***SENIOR</a:t>
            </a:r>
            <a:r>
              <a:rPr lang="en-US" baseline="0" dirty="0" smtClean="0"/>
              <a:t> CAPSTONE PROJECT*** &lt;-- must say this here</a:t>
            </a:r>
          </a:p>
          <a:p>
            <a:r>
              <a:rPr lang="en-US" baseline="0" dirty="0" smtClean="0"/>
              <a:t>Introduce team</a:t>
            </a:r>
          </a:p>
          <a:p>
            <a:r>
              <a:rPr lang="en-US" baseline="0" dirty="0" smtClean="0"/>
              <a:t>Introduce People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785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Marcus</a:t>
            </a:r>
          </a:p>
          <a:p>
            <a:r>
              <a:rPr lang="en-US" dirty="0" smtClean="0"/>
              <a:t>2</a:t>
            </a:r>
            <a:r>
              <a:rPr lang="en-US" baseline="0" dirty="0" smtClean="0"/>
              <a:t> </a:t>
            </a:r>
            <a:r>
              <a:rPr lang="en-US" dirty="0" smtClean="0"/>
              <a:t>parts of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MakeSafe</a:t>
            </a:r>
            <a:r>
              <a:rPr lang="en-US" baseline="0" dirty="0" smtClean="0"/>
              <a:t> solution</a:t>
            </a:r>
          </a:p>
          <a:p>
            <a:r>
              <a:rPr lang="en-US" b="1" baseline="0" dirty="0" smtClean="0"/>
              <a:t>StaySafe</a:t>
            </a:r>
          </a:p>
          <a:p>
            <a:r>
              <a:rPr lang="en-US" b="0" baseline="0" dirty="0" smtClean="0"/>
              <a:t>Android</a:t>
            </a:r>
          </a:p>
          <a:p>
            <a:r>
              <a:rPr lang="en-US" b="0" baseline="0" dirty="0" smtClean="0"/>
              <a:t>User=Probationers</a:t>
            </a:r>
          </a:p>
          <a:p>
            <a:r>
              <a:rPr lang="en-US" b="0" baseline="0" dirty="0" smtClean="0"/>
              <a:t>Dynamic content</a:t>
            </a:r>
          </a:p>
          <a:p>
            <a:r>
              <a:rPr lang="en-US" b="0" baseline="0" dirty="0" smtClean="0"/>
              <a:t>Facilities research</a:t>
            </a:r>
          </a:p>
          <a:p>
            <a:r>
              <a:rPr lang="en-US" b="1" baseline="0" dirty="0" err="1" smtClean="0"/>
              <a:t>KeepSafe</a:t>
            </a:r>
            <a:endParaRPr lang="en-US" b="1" baseline="0" dirty="0" smtClean="0"/>
          </a:p>
          <a:p>
            <a:r>
              <a:rPr lang="en-US" b="0" baseline="0" dirty="0" smtClean="0"/>
              <a:t>Versatility of any computer</a:t>
            </a:r>
          </a:p>
          <a:p>
            <a:r>
              <a:rPr lang="en-US" b="0" baseline="0" dirty="0" smtClean="0"/>
              <a:t>Allows editing of StaySafe content; only IBR</a:t>
            </a:r>
          </a:p>
          <a:p>
            <a:r>
              <a:rPr lang="en-US" b="0" baseline="0" dirty="0" smtClean="0"/>
              <a:t>Saves in JSON; read in efficiently by tablet</a:t>
            </a:r>
          </a:p>
          <a:p>
            <a:r>
              <a:rPr lang="en-US" b="0" baseline="0" dirty="0" smtClean="0"/>
              <a:t>Simple utility for IBR </a:t>
            </a:r>
          </a:p>
          <a:p>
            <a:r>
              <a:rPr lang="en-US" b="0" baseline="0" dirty="0" smtClean="0"/>
              <a:t>1600 variables and values</a:t>
            </a:r>
          </a:p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11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Zack</a:t>
            </a:r>
          </a:p>
          <a:p>
            <a:r>
              <a:rPr lang="en-US" dirty="0" smtClean="0"/>
              <a:t>***Created by</a:t>
            </a:r>
            <a:r>
              <a:rPr lang="en-US" baseline="0" dirty="0" smtClean="0"/>
              <a:t> IBR***</a:t>
            </a:r>
          </a:p>
          <a:p>
            <a:r>
              <a:rPr lang="en-US" baseline="0" dirty="0" smtClean="0"/>
              <a:t>Path for user throughout their participation</a:t>
            </a:r>
          </a:p>
          <a:p>
            <a:r>
              <a:rPr lang="en-US" b="1" baseline="0" dirty="0" smtClean="0"/>
              <a:t>Intro</a:t>
            </a:r>
          </a:p>
          <a:p>
            <a:r>
              <a:rPr lang="en-US" b="0" baseline="0" dirty="0" smtClean="0"/>
              <a:t>User instructed to session completion</a:t>
            </a:r>
          </a:p>
          <a:p>
            <a:r>
              <a:rPr lang="en-US" b="0" baseline="0" dirty="0" smtClean="0"/>
              <a:t>No problem choice</a:t>
            </a:r>
          </a:p>
          <a:p>
            <a:r>
              <a:rPr lang="en-US" b="0" baseline="0" dirty="0" smtClean="0"/>
              <a:t>Instructional video</a:t>
            </a:r>
          </a:p>
          <a:p>
            <a:r>
              <a:rPr lang="en-US" b="1" baseline="0" dirty="0" smtClean="0"/>
              <a:t>WORK-IT</a:t>
            </a:r>
            <a:endParaRPr lang="en-US" b="0" baseline="0" dirty="0" smtClean="0"/>
          </a:p>
          <a:p>
            <a:r>
              <a:rPr lang="en-US" b="0" baseline="0" dirty="0" smtClean="0"/>
              <a:t>Users choice in problem</a:t>
            </a:r>
          </a:p>
          <a:p>
            <a:r>
              <a:rPr lang="en-US" b="0" baseline="0" dirty="0" smtClean="0"/>
              <a:t>Self-paced</a:t>
            </a:r>
            <a:r>
              <a:rPr lang="en-US" b="0" baseline="0" smtClean="0"/>
              <a:t>; private (no outside interaction)</a:t>
            </a:r>
            <a:endParaRPr lang="en-US" b="0" baseline="0" dirty="0" smtClean="0"/>
          </a:p>
          <a:p>
            <a:r>
              <a:rPr lang="en-US" b="1" baseline="0" dirty="0" smtClean="0"/>
              <a:t>Part.-Choice</a:t>
            </a:r>
          </a:p>
          <a:p>
            <a:r>
              <a:rPr lang="en-US" b="0" baseline="0" dirty="0" smtClean="0"/>
              <a:t>Break from the normal</a:t>
            </a:r>
          </a:p>
          <a:p>
            <a:r>
              <a:rPr lang="en-US" b="0" baseline="0" dirty="0" smtClean="0"/>
              <a:t>Designed to be fun and interactive</a:t>
            </a:r>
          </a:p>
          <a:p>
            <a:r>
              <a:rPr lang="en-US" b="0" baseline="0" dirty="0" smtClean="0"/>
              <a:t>Saves unique data every session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47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Zack</a:t>
            </a:r>
          </a:p>
          <a:p>
            <a:r>
              <a:rPr lang="en-US" i="0" dirty="0" smtClean="0"/>
              <a:t>Shown</a:t>
            </a:r>
            <a:r>
              <a:rPr lang="en-US" i="0" baseline="0" dirty="0" smtClean="0"/>
              <a:t> some of the 30+ unique screens designs in the app</a:t>
            </a:r>
          </a:p>
          <a:p>
            <a:r>
              <a:rPr lang="en-US" i="0" baseline="0" dirty="0" smtClean="0"/>
              <a:t>Our task: </a:t>
            </a:r>
          </a:p>
          <a:p>
            <a:r>
              <a:rPr lang="en-US" i="0" baseline="0" dirty="0" smtClean="0"/>
              <a:t>  convert IBR design into android app</a:t>
            </a:r>
          </a:p>
          <a:p>
            <a:r>
              <a:rPr lang="en-US" i="0" baseline="0" dirty="0" smtClean="0"/>
              <a:t>  adding the desired functionality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Each screen had own challenges</a:t>
            </a:r>
          </a:p>
          <a:p>
            <a:r>
              <a:rPr lang="en-US" i="0" baseline="0" dirty="0" smtClean="0"/>
              <a:t>  animations</a:t>
            </a:r>
          </a:p>
          <a:p>
            <a:r>
              <a:rPr lang="en-US" i="0" baseline="0" dirty="0" smtClean="0"/>
              <a:t>  timing</a:t>
            </a:r>
          </a:p>
          <a:p>
            <a:r>
              <a:rPr lang="en-US" i="0" baseline="0" dirty="0" smtClean="0"/>
              <a:t>  displaying dynamic content</a:t>
            </a:r>
          </a:p>
          <a:p>
            <a:r>
              <a:rPr lang="en-US" i="0" baseline="0" dirty="0" smtClean="0"/>
              <a:t>  large number of layout elements</a:t>
            </a:r>
          </a:p>
          <a:p>
            <a:r>
              <a:rPr lang="en-US" i="0" baseline="0" dirty="0" smtClean="0"/>
              <a:t>  displaying appropriate feedback for the user</a:t>
            </a:r>
          </a:p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5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Zack</a:t>
            </a:r>
          </a:p>
          <a:p>
            <a:r>
              <a:rPr lang="en-US" i="0" dirty="0" smtClean="0"/>
              <a:t>Shown</a:t>
            </a:r>
            <a:r>
              <a:rPr lang="en-US" i="0" baseline="0" dirty="0" smtClean="0"/>
              <a:t> some of the 30+ unique screens designs in the app</a:t>
            </a:r>
          </a:p>
          <a:p>
            <a:r>
              <a:rPr lang="en-US" i="0" baseline="0" dirty="0" smtClean="0"/>
              <a:t>Our task: </a:t>
            </a:r>
          </a:p>
          <a:p>
            <a:r>
              <a:rPr lang="en-US" i="0" baseline="0" dirty="0" smtClean="0"/>
              <a:t>  convert IBR design into android app</a:t>
            </a:r>
          </a:p>
          <a:p>
            <a:r>
              <a:rPr lang="en-US" i="0" baseline="0" dirty="0" smtClean="0"/>
              <a:t>  adding the desired functionality</a:t>
            </a:r>
          </a:p>
          <a:p>
            <a:endParaRPr lang="en-US" i="0" baseline="0" dirty="0" smtClean="0"/>
          </a:p>
          <a:p>
            <a:r>
              <a:rPr lang="en-US" i="0" baseline="0" dirty="0" smtClean="0"/>
              <a:t>Each screen had own challenges</a:t>
            </a:r>
          </a:p>
          <a:p>
            <a:r>
              <a:rPr lang="en-US" i="0" baseline="0" dirty="0" smtClean="0"/>
              <a:t>  Developed custom timing mechanism </a:t>
            </a:r>
          </a:p>
          <a:p>
            <a:r>
              <a:rPr lang="en-US" i="0" baseline="0" dirty="0" smtClean="0"/>
              <a:t>  Dealt with multiple large graphics on high density screen</a:t>
            </a:r>
          </a:p>
          <a:p>
            <a:r>
              <a:rPr lang="en-US" i="0" baseline="0" dirty="0" smtClean="0"/>
              <a:t>  Complex layout structures</a:t>
            </a:r>
          </a:p>
          <a:p>
            <a:r>
              <a:rPr lang="en-US" i="0" baseline="0" dirty="0" smtClean="0"/>
              <a:t>  Building screen with solely dynamic content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15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 smtClean="0"/>
              <a:t>Zack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Every screen was developed so that they can be altered quickly to have different look-and-feels throughout the application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79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 smtClean="0"/>
              <a:t>Zack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baseline="0" dirty="0" smtClean="0"/>
              <a:t>Every screen was developed so that they can be altered quickly to have different look-and-feels throughout the application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879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Marcus</a:t>
            </a:r>
          </a:p>
          <a:p>
            <a:r>
              <a:rPr lang="en-US" dirty="0" smtClean="0"/>
              <a:t>2</a:t>
            </a:r>
            <a:r>
              <a:rPr lang="en-US" baseline="0" dirty="0" smtClean="0"/>
              <a:t> </a:t>
            </a:r>
            <a:r>
              <a:rPr lang="en-US" dirty="0" smtClean="0"/>
              <a:t>parts of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MakeSafe</a:t>
            </a:r>
            <a:r>
              <a:rPr lang="en-US" baseline="0" dirty="0" smtClean="0"/>
              <a:t> solution</a:t>
            </a:r>
          </a:p>
          <a:p>
            <a:r>
              <a:rPr lang="en-US" b="1" baseline="0" dirty="0" smtClean="0"/>
              <a:t>StaySafe</a:t>
            </a:r>
          </a:p>
          <a:p>
            <a:r>
              <a:rPr lang="en-US" b="0" baseline="0" dirty="0" smtClean="0"/>
              <a:t>Android</a:t>
            </a:r>
          </a:p>
          <a:p>
            <a:r>
              <a:rPr lang="en-US" b="0" baseline="0" dirty="0" smtClean="0"/>
              <a:t>User=Probationers</a:t>
            </a:r>
          </a:p>
          <a:p>
            <a:r>
              <a:rPr lang="en-US" b="0" baseline="0" dirty="0" smtClean="0"/>
              <a:t>Dynamic content</a:t>
            </a:r>
          </a:p>
          <a:p>
            <a:r>
              <a:rPr lang="en-US" b="0" baseline="0" dirty="0" smtClean="0"/>
              <a:t>Facilities research</a:t>
            </a:r>
          </a:p>
          <a:p>
            <a:r>
              <a:rPr lang="en-US" b="1" baseline="0" dirty="0" err="1" smtClean="0"/>
              <a:t>KeepSafe</a:t>
            </a:r>
            <a:endParaRPr lang="en-US" b="1" baseline="0" dirty="0" smtClean="0"/>
          </a:p>
          <a:p>
            <a:r>
              <a:rPr lang="en-US" b="0" baseline="0" dirty="0" smtClean="0"/>
              <a:t>Versatility of any computer</a:t>
            </a:r>
          </a:p>
          <a:p>
            <a:r>
              <a:rPr lang="en-US" b="0" baseline="0" dirty="0" smtClean="0"/>
              <a:t>Allows editing of StaySafe content; only IBR</a:t>
            </a:r>
          </a:p>
          <a:p>
            <a:r>
              <a:rPr lang="en-US" b="0" baseline="0" dirty="0" smtClean="0"/>
              <a:t>Saves in JSON; read in efficiently by tablet</a:t>
            </a:r>
          </a:p>
          <a:p>
            <a:r>
              <a:rPr lang="en-US" b="0" baseline="0" dirty="0" smtClean="0"/>
              <a:t>Simple utility for IBR </a:t>
            </a:r>
          </a:p>
          <a:p>
            <a:r>
              <a:rPr lang="en-US" b="0" baseline="0" dirty="0" smtClean="0"/>
              <a:t>1600 variables and values</a:t>
            </a:r>
          </a:p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211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David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56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David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566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Matt</a:t>
            </a:r>
          </a:p>
          <a:p>
            <a:r>
              <a:rPr lang="en-US" i="0" dirty="0" smtClean="0"/>
              <a:t>1600</a:t>
            </a:r>
            <a:r>
              <a:rPr lang="en-US" i="0" baseline="0" dirty="0" smtClean="0"/>
              <a:t> values</a:t>
            </a:r>
          </a:p>
          <a:p>
            <a:r>
              <a:rPr lang="en-US" i="0" baseline="0" dirty="0" smtClean="0"/>
              <a:t>User-friendly</a:t>
            </a:r>
          </a:p>
          <a:p>
            <a:r>
              <a:rPr lang="en-US" i="0" baseline="0" dirty="0" smtClean="0"/>
              <a:t>Provides a file to be transferred to the tablet</a:t>
            </a:r>
          </a:p>
          <a:p>
            <a:r>
              <a:rPr lang="en-US" i="0" baseline="0" dirty="0" smtClean="0"/>
              <a:t>Simplifies curriculum creating process</a:t>
            </a:r>
          </a:p>
          <a:p>
            <a:r>
              <a:rPr lang="en-US" i="0" baseline="0" dirty="0" smtClean="0"/>
              <a:t>Utility; only for IBR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00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IBR designed</a:t>
            </a:r>
            <a:r>
              <a:rPr lang="en-US" baseline="0" dirty="0" smtClean="0"/>
              <a:t> screens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54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56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52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52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0" dirty="0" smtClean="0"/>
              <a:t>Marcus</a:t>
            </a:r>
            <a:r>
              <a:rPr lang="en-US" i="1" dirty="0" smtClean="0"/>
              <a:t>  </a:t>
            </a:r>
            <a:r>
              <a:rPr lang="en-US" i="0" dirty="0" smtClean="0"/>
              <a:t>Beal</a:t>
            </a: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798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David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561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Matt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250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Marcus</a:t>
            </a:r>
          </a:p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78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Zach</a:t>
            </a:r>
            <a:endParaRPr lang="en-US" i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647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Marcus</a:t>
            </a:r>
          </a:p>
          <a:p>
            <a:r>
              <a:rPr lang="en-US" baseline="0" dirty="0" smtClean="0"/>
              <a:t>Don’t read on screen exactly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02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Matt</a:t>
            </a:r>
          </a:p>
          <a:p>
            <a:r>
              <a:rPr lang="en-US" i="0" dirty="0" smtClean="0"/>
              <a:t>Who</a:t>
            </a:r>
            <a:r>
              <a:rPr lang="en-US" baseline="0" dirty="0" smtClean="0"/>
              <a:t> are our sponsors? What do they do?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Where did they get their funding from? Why?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What</a:t>
            </a:r>
            <a:r>
              <a:rPr lang="en-US" baseline="0" dirty="0" smtClean="0"/>
              <a:t> prompted IBR to start the DRR2/</a:t>
            </a:r>
            <a:r>
              <a:rPr lang="en-US" baseline="0" dirty="0" err="1" smtClean="0"/>
              <a:t>StaySafe</a:t>
            </a:r>
            <a:r>
              <a:rPr lang="en-US" baseline="0" dirty="0" smtClean="0"/>
              <a:t> project?</a:t>
            </a:r>
          </a:p>
          <a:p>
            <a:r>
              <a:rPr lang="en-US" baseline="0" dirty="0" smtClean="0"/>
              <a:t>What were the positive results from earlier projects that pushed them into this application?</a:t>
            </a:r>
          </a:p>
          <a:p>
            <a:r>
              <a:rPr lang="en-US" baseline="0" dirty="0" smtClean="0"/>
              <a:t>What is their end-goal for this application?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11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1" dirty="0" smtClean="0"/>
              <a:t>Marcus</a:t>
            </a:r>
          </a:p>
          <a:p>
            <a:r>
              <a:rPr lang="en-US" b="1" dirty="0" smtClean="0"/>
              <a:t>IBR’s Requirements:</a:t>
            </a:r>
            <a:endParaRPr lang="en-US" i="1" dirty="0" smtClean="0"/>
          </a:p>
          <a:p>
            <a:r>
              <a:rPr lang="en-US" dirty="0" smtClean="0"/>
              <a:t>Why</a:t>
            </a:r>
            <a:r>
              <a:rPr lang="en-US" baseline="0" dirty="0" smtClean="0"/>
              <a:t> does </a:t>
            </a:r>
            <a:r>
              <a:rPr lang="en-US" baseline="0" dirty="0" err="1" smtClean="0"/>
              <a:t>MakeSafe</a:t>
            </a:r>
            <a:r>
              <a:rPr lang="en-US" baseline="0" dirty="0" smtClean="0"/>
              <a:t> exist?</a:t>
            </a:r>
          </a:p>
          <a:p>
            <a:r>
              <a:rPr lang="en-US" baseline="0" dirty="0" smtClean="0"/>
              <a:t>What are we supposed to make? </a:t>
            </a:r>
            <a:r>
              <a:rPr lang="en-US" i="1" baseline="0" dirty="0" err="1" smtClean="0"/>
              <a:t>StaySafe</a:t>
            </a:r>
            <a:r>
              <a:rPr lang="en-US" i="1" baseline="0" dirty="0" smtClean="0"/>
              <a:t> app</a:t>
            </a:r>
            <a:endParaRPr lang="en-US" b="1" dirty="0" smtClean="0"/>
          </a:p>
          <a:p>
            <a:r>
              <a:rPr lang="en-US" dirty="0" smtClean="0"/>
              <a:t>What makes </a:t>
            </a:r>
            <a:r>
              <a:rPr lang="en-US" dirty="0" err="1" smtClean="0"/>
              <a:t>StaySafe</a:t>
            </a:r>
            <a:r>
              <a:rPr lang="en-US" dirty="0" smtClean="0"/>
              <a:t> different? </a:t>
            </a:r>
            <a:r>
              <a:rPr lang="en-US" i="1" dirty="0" smtClean="0"/>
              <a:t>Self-paced</a:t>
            </a:r>
            <a:r>
              <a:rPr lang="en-US" i="1" baseline="0" dirty="0" smtClean="0"/>
              <a:t> guided learning</a:t>
            </a:r>
          </a:p>
          <a:p>
            <a:r>
              <a:rPr lang="en-US" baseline="0" dirty="0" smtClean="0"/>
              <a:t>How are they preforming research? </a:t>
            </a:r>
            <a:r>
              <a:rPr lang="en-US" i="1" baseline="0" dirty="0" smtClean="0"/>
              <a:t>Save interactions for analyses</a:t>
            </a:r>
          </a:p>
          <a:p>
            <a:r>
              <a:rPr lang="en-US" baseline="0" dirty="0" smtClean="0"/>
              <a:t>What makes it low-</a:t>
            </a:r>
            <a:r>
              <a:rPr lang="en-US" baseline="0" dirty="0" err="1" smtClean="0"/>
              <a:t>maintainance</a:t>
            </a:r>
            <a:r>
              <a:rPr lang="en-US" baseline="0" dirty="0" smtClean="0"/>
              <a:t>?</a:t>
            </a:r>
          </a:p>
          <a:p>
            <a:r>
              <a:rPr lang="en-US" baseline="0" dirty="0" smtClean="0"/>
              <a:t>Why is IBR making this free? </a:t>
            </a:r>
            <a:r>
              <a:rPr lang="en-US" i="1" baseline="0" dirty="0" smtClean="0"/>
              <a:t>By asking probationers to participate for parole compensation fee</a:t>
            </a:r>
            <a:endParaRPr lang="en-US" baseline="0" dirty="0" smtClean="0"/>
          </a:p>
          <a:p>
            <a:r>
              <a:rPr lang="en-US" baseline="0" dirty="0" smtClean="0"/>
              <a:t>Why did they need version updates? </a:t>
            </a:r>
            <a:r>
              <a:rPr lang="en-US" i="1" baseline="0" dirty="0" smtClean="0"/>
              <a:t>different curriculum for a variety of subject areas (HIV/Women’s Issues/…) reusable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996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David</a:t>
            </a:r>
          </a:p>
          <a:p>
            <a:r>
              <a:rPr lang="en-US" dirty="0" smtClean="0"/>
              <a:t>Why did we want finish early? </a:t>
            </a:r>
            <a:r>
              <a:rPr lang="en-US" i="1" dirty="0" smtClean="0"/>
              <a:t>Theater test by IBR;</a:t>
            </a:r>
            <a:r>
              <a:rPr lang="en-US" i="1" baseline="0" dirty="0" smtClean="0"/>
              <a:t> verify functionality for research</a:t>
            </a:r>
            <a:endParaRPr lang="en-US" baseline="0" dirty="0" smtClean="0"/>
          </a:p>
          <a:p>
            <a:r>
              <a:rPr lang="en-US" dirty="0" smtClean="0"/>
              <a:t>Why did we have to make </a:t>
            </a:r>
            <a:r>
              <a:rPr lang="en-US" dirty="0" err="1" smtClean="0"/>
              <a:t>KeepSafe</a:t>
            </a:r>
            <a:r>
              <a:rPr lang="en-US" dirty="0" smtClean="0"/>
              <a:t>? </a:t>
            </a:r>
            <a:r>
              <a:rPr lang="en-US" i="1" dirty="0" smtClean="0"/>
              <a:t>1600+ unique</a:t>
            </a:r>
            <a:r>
              <a:rPr lang="en-US" i="1" baseline="0" dirty="0" smtClean="0"/>
              <a:t> text fields</a:t>
            </a:r>
            <a:endParaRPr lang="en-US" baseline="0" dirty="0" smtClean="0"/>
          </a:p>
          <a:p>
            <a:r>
              <a:rPr lang="en-US" baseline="0" dirty="0" smtClean="0"/>
              <a:t>What makes this application sustainable? </a:t>
            </a:r>
            <a:r>
              <a:rPr lang="en-US" i="1" baseline="0" dirty="0" smtClean="0"/>
              <a:t>Shell – can stick any curriculum into the app and still functions as specified</a:t>
            </a:r>
            <a:endParaRPr lang="en-US" baseline="0" dirty="0" smtClean="0"/>
          </a:p>
          <a:p>
            <a:r>
              <a:rPr lang="en-US" baseline="0" dirty="0" smtClean="0"/>
              <a:t>How was the app “out-of-the-way” for IBR research</a:t>
            </a:r>
            <a:r>
              <a:rPr lang="en-US" baseline="0" smtClean="0"/>
              <a:t>? </a:t>
            </a:r>
            <a:r>
              <a:rPr lang="en-US" i="1" baseline="0" smtClean="0"/>
              <a:t>Self-su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0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David</a:t>
            </a:r>
          </a:p>
          <a:p>
            <a:r>
              <a:rPr lang="en-US" dirty="0" smtClean="0"/>
              <a:t>Why did we want finish early? </a:t>
            </a:r>
            <a:r>
              <a:rPr lang="en-US" i="1" dirty="0" smtClean="0"/>
              <a:t>Theater test by IBR;</a:t>
            </a:r>
            <a:r>
              <a:rPr lang="en-US" i="1" baseline="0" dirty="0" smtClean="0"/>
              <a:t> verify functionality for research</a:t>
            </a:r>
            <a:endParaRPr lang="en-US" baseline="0" dirty="0" smtClean="0"/>
          </a:p>
          <a:p>
            <a:r>
              <a:rPr lang="en-US" dirty="0" smtClean="0"/>
              <a:t>Why did we have to make </a:t>
            </a:r>
            <a:r>
              <a:rPr lang="en-US" dirty="0" err="1" smtClean="0"/>
              <a:t>KeepSafe</a:t>
            </a:r>
            <a:r>
              <a:rPr lang="en-US" dirty="0" smtClean="0"/>
              <a:t>? </a:t>
            </a:r>
            <a:r>
              <a:rPr lang="en-US" i="1" dirty="0" smtClean="0"/>
              <a:t>1600+ unique</a:t>
            </a:r>
            <a:r>
              <a:rPr lang="en-US" i="1" baseline="0" dirty="0" smtClean="0"/>
              <a:t> text fields</a:t>
            </a:r>
            <a:endParaRPr lang="en-US" baseline="0" dirty="0" smtClean="0"/>
          </a:p>
          <a:p>
            <a:r>
              <a:rPr lang="en-US" baseline="0" dirty="0" smtClean="0"/>
              <a:t>What makes this application sustainable? </a:t>
            </a:r>
            <a:r>
              <a:rPr lang="en-US" i="1" baseline="0" dirty="0" smtClean="0"/>
              <a:t>Shell – can stick any curriculum into the app and still functions as specified</a:t>
            </a:r>
            <a:endParaRPr lang="en-US" baseline="0" dirty="0" smtClean="0"/>
          </a:p>
          <a:p>
            <a:r>
              <a:rPr lang="en-US" baseline="0" dirty="0" smtClean="0"/>
              <a:t>How was the app “out-of-the-way” for IBR research</a:t>
            </a:r>
            <a:r>
              <a:rPr lang="en-US" baseline="0" smtClean="0"/>
              <a:t>? </a:t>
            </a:r>
            <a:r>
              <a:rPr lang="en-US" i="1" baseline="0" smtClean="0"/>
              <a:t>Self-su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04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David</a:t>
            </a:r>
          </a:p>
          <a:p>
            <a:r>
              <a:rPr lang="en-US" dirty="0" smtClean="0"/>
              <a:t>Why did we want finish early? </a:t>
            </a:r>
            <a:r>
              <a:rPr lang="en-US" i="1" dirty="0" smtClean="0"/>
              <a:t>Theater test by IBR;</a:t>
            </a:r>
            <a:r>
              <a:rPr lang="en-US" i="1" baseline="0" dirty="0" smtClean="0"/>
              <a:t> verify functionality for research</a:t>
            </a:r>
            <a:endParaRPr lang="en-US" baseline="0" dirty="0" smtClean="0"/>
          </a:p>
          <a:p>
            <a:r>
              <a:rPr lang="en-US" dirty="0" smtClean="0"/>
              <a:t>Why did we have to make </a:t>
            </a:r>
            <a:r>
              <a:rPr lang="en-US" dirty="0" err="1" smtClean="0"/>
              <a:t>KeepSafe</a:t>
            </a:r>
            <a:r>
              <a:rPr lang="en-US" dirty="0" smtClean="0"/>
              <a:t>? </a:t>
            </a:r>
            <a:r>
              <a:rPr lang="en-US" i="1" dirty="0" smtClean="0"/>
              <a:t>1600+ unique</a:t>
            </a:r>
            <a:r>
              <a:rPr lang="en-US" i="1" baseline="0" dirty="0" smtClean="0"/>
              <a:t> text fields</a:t>
            </a:r>
            <a:endParaRPr lang="en-US" baseline="0" dirty="0" smtClean="0"/>
          </a:p>
          <a:p>
            <a:r>
              <a:rPr lang="en-US" baseline="0" dirty="0" smtClean="0"/>
              <a:t>What makes this application sustainable? </a:t>
            </a:r>
            <a:r>
              <a:rPr lang="en-US" i="1" baseline="0" dirty="0" smtClean="0"/>
              <a:t>Shell – can stick any curriculum into the app and still functions as specified</a:t>
            </a:r>
            <a:endParaRPr lang="en-US" baseline="0" dirty="0" smtClean="0"/>
          </a:p>
          <a:p>
            <a:r>
              <a:rPr lang="en-US" baseline="0" dirty="0" smtClean="0"/>
              <a:t>How was the app “out-of-the-way” for IBR research</a:t>
            </a:r>
            <a:r>
              <a:rPr lang="en-US" baseline="0" smtClean="0"/>
              <a:t>? </a:t>
            </a:r>
            <a:r>
              <a:rPr lang="en-US" i="1" baseline="0" smtClean="0"/>
              <a:t>Self-su</a:t>
            </a: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080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 smtClean="0"/>
              <a:t>Marcus</a:t>
            </a:r>
          </a:p>
          <a:p>
            <a:r>
              <a:rPr lang="en-US" dirty="0" smtClean="0"/>
              <a:t>2</a:t>
            </a:r>
            <a:r>
              <a:rPr lang="en-US" baseline="0" dirty="0" smtClean="0"/>
              <a:t> </a:t>
            </a:r>
            <a:r>
              <a:rPr lang="en-US" dirty="0" smtClean="0"/>
              <a:t>parts of</a:t>
            </a:r>
            <a:r>
              <a:rPr lang="en-US" baseline="0" dirty="0" smtClean="0"/>
              <a:t> the </a:t>
            </a:r>
            <a:r>
              <a:rPr lang="en-US" baseline="0" dirty="0" err="1" smtClean="0"/>
              <a:t>MakeSafe</a:t>
            </a:r>
            <a:r>
              <a:rPr lang="en-US" baseline="0" dirty="0" smtClean="0"/>
              <a:t> solution</a:t>
            </a:r>
          </a:p>
          <a:p>
            <a:r>
              <a:rPr lang="en-US" b="1" baseline="0" dirty="0" smtClean="0"/>
              <a:t>StaySafe</a:t>
            </a:r>
          </a:p>
          <a:p>
            <a:r>
              <a:rPr lang="en-US" b="0" baseline="0" dirty="0" smtClean="0"/>
              <a:t>Android</a:t>
            </a:r>
          </a:p>
          <a:p>
            <a:r>
              <a:rPr lang="en-US" b="0" baseline="0" dirty="0" smtClean="0"/>
              <a:t>User=Probationers</a:t>
            </a:r>
          </a:p>
          <a:p>
            <a:r>
              <a:rPr lang="en-US" b="0" baseline="0" dirty="0" smtClean="0"/>
              <a:t>Dynamic content</a:t>
            </a:r>
          </a:p>
          <a:p>
            <a:r>
              <a:rPr lang="en-US" b="0" baseline="0" dirty="0" smtClean="0"/>
              <a:t>Facilities research</a:t>
            </a:r>
          </a:p>
          <a:p>
            <a:r>
              <a:rPr lang="en-US" b="1" baseline="0" dirty="0" err="1" smtClean="0"/>
              <a:t>KeepSafe</a:t>
            </a:r>
            <a:endParaRPr lang="en-US" b="1" baseline="0" dirty="0" smtClean="0"/>
          </a:p>
          <a:p>
            <a:r>
              <a:rPr lang="en-US" b="0" baseline="0" dirty="0" smtClean="0"/>
              <a:t>Versatility of any computer</a:t>
            </a:r>
          </a:p>
          <a:p>
            <a:r>
              <a:rPr lang="en-US" b="0" baseline="0" dirty="0" smtClean="0"/>
              <a:t>Allows editing of StaySafe content; only IBR</a:t>
            </a:r>
          </a:p>
          <a:p>
            <a:r>
              <a:rPr lang="en-US" b="0" baseline="0" dirty="0" smtClean="0"/>
              <a:t>Saves in JSON; read in efficiently by tablet</a:t>
            </a:r>
          </a:p>
          <a:p>
            <a:r>
              <a:rPr lang="en-US" b="0" baseline="0" dirty="0" smtClean="0"/>
              <a:t>Simple utility for IBR </a:t>
            </a:r>
          </a:p>
          <a:p>
            <a:r>
              <a:rPr lang="en-US" b="0" baseline="0" dirty="0" smtClean="0"/>
              <a:t>1600 variables and values</a:t>
            </a:r>
          </a:p>
          <a:p>
            <a:endParaRPr lang="en-US" b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03D87-4B7C-4ED4-A24F-1B4ECC1F6F5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11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3FF8E-04BB-9245-BFC0-C64ED0523ED1}" type="datetime1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5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81EAC-D115-194E-80D1-FF60841AA53A}" type="datetime1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8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A864A-7D75-0548-B650-450D2615052B}" type="datetime1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0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23693-F0ED-C343-B2EF-53C75629DBBF}" type="datetime1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0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8232-0FA4-6E4A-9911-24692F053BD0}" type="datetime1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37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921C1-593B-6C4E-AC2D-AE363ED46DA2}" type="datetime1">
              <a:rPr lang="en-US" smtClean="0"/>
              <a:t>4/29/15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6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D1789-3814-8340-828F-B01EFC98DA9D}" type="datetime1">
              <a:rPr lang="en-US" smtClean="0"/>
              <a:t>4/29/15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5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25336-9323-0545-9EC8-C4203866CCC4}" type="datetime1">
              <a:rPr lang="en-US" smtClean="0"/>
              <a:t>4/29/15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3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76AEE-A23E-7D4A-A649-361D7019D121}" type="datetime1">
              <a:rPr lang="en-US" smtClean="0"/>
              <a:t>4/29/15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8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8D2-A129-4446-AD67-6BD127662829}" type="datetime1">
              <a:rPr lang="en-US" smtClean="0"/>
              <a:t>4/29/15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46476-EC73-3B47-AF81-A5B42413D2E0}" type="datetime1">
              <a:rPr lang="en-US" smtClean="0"/>
              <a:t>4/29/15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chemeClr val="accent1">
                <a:lumMod val="60000"/>
                <a:lumOff val="40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7C870-D518-1140-A8A1-A8A6E3BCA6B2}" type="datetime1">
              <a:rPr lang="en-US" smtClean="0"/>
              <a:t>4/29/15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NTASC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D11E0-DFA3-8F47-886D-5634C8EDC8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35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14:flythrough/>
      </p:transition>
    </mc:Choice>
    <mc:Fallback xmlns="">
      <p:transition>
        <p:fade/>
      </p:transition>
    </mc:Fallback>
  </mc:AlternateConten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9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10.png"/><Relationship Id="rId6" Type="http://schemas.openxmlformats.org/officeDocument/2006/relationships/image" Target="../media/image2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png"/><Relationship Id="rId12" Type="http://schemas.openxmlformats.org/officeDocument/2006/relationships/image" Target="../media/image34.png"/><Relationship Id="rId13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wer Log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02" y="990899"/>
            <a:ext cx="2536978" cy="25103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79" y="1211041"/>
            <a:ext cx="5414771" cy="100661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3206750" y="2391223"/>
            <a:ext cx="56134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3206750" y="2524836"/>
            <a:ext cx="5613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1" i="1" dirty="0">
                <a:solidFill>
                  <a:srgbClr val="001F5E"/>
                </a:solidFill>
                <a:effectLst/>
                <a:latin typeface="Calibri" charset="0"/>
                <a:cs typeface="Calibri" charset="0"/>
              </a:rPr>
              <a:t>Developing a Mobile Application to Assist Probationers with Better Decision </a:t>
            </a:r>
            <a:r>
              <a:rPr lang="en-US" sz="1600" b="1" i="1" dirty="0" smtClean="0">
                <a:solidFill>
                  <a:srgbClr val="001F5E"/>
                </a:solidFill>
                <a:effectLst/>
                <a:latin typeface="Calibri" charset="0"/>
                <a:cs typeface="Calibri" charset="0"/>
              </a:rPr>
              <a:t>Making</a:t>
            </a:r>
            <a:endParaRPr lang="en-US" sz="1600" b="1" i="1" dirty="0">
              <a:solidFill>
                <a:srgbClr val="001F5E"/>
              </a:solidFill>
              <a:effectLst/>
              <a:latin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06751" y="3705244"/>
            <a:ext cx="561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cs typeface="Calibri" charset="0"/>
            </a:endParaRPr>
          </a:p>
          <a:p>
            <a:pPr algn="r"/>
            <a:r>
              <a:rPr lang="en-U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cs typeface="Calibri" charset="0"/>
              </a:rPr>
              <a:t>Computer Science Department </a:t>
            </a:r>
          </a:p>
          <a:p>
            <a:pPr algn="r"/>
            <a:r>
              <a:rPr lang="en-US" sz="1600" b="1" i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cs typeface="Calibri" charset="0"/>
              </a:rPr>
              <a:t>Texas Christian University</a:t>
            </a:r>
          </a:p>
        </p:txBody>
      </p:sp>
    </p:spTree>
    <p:extLst>
      <p:ext uri="{BB962C8B-B14F-4D97-AF65-F5344CB8AC3E}">
        <p14:creationId xmlns:p14="http://schemas.microsoft.com/office/powerpoint/2010/main" val="13573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64" y="1060332"/>
            <a:ext cx="1023020" cy="1013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873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"/>
    </mc:Choice>
    <mc:Fallback>
      <p:transition xmlns:p14="http://schemas.microsoft.com/office/powerpoint/2010/main" advClick="0" advTm="2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95551E-6 L 0.66111 0.577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56" y="288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5096908" y="1509921"/>
            <a:ext cx="3429024" cy="2123658"/>
            <a:chOff x="931309" y="2418464"/>
            <a:chExt cx="3429024" cy="2123658"/>
          </a:xfrm>
        </p:grpSpPr>
        <p:sp>
          <p:nvSpPr>
            <p:cNvPr id="19" name="TextBox 18"/>
            <p:cNvSpPr txBox="1"/>
            <p:nvPr/>
          </p:nvSpPr>
          <p:spPr>
            <a:xfrm>
              <a:off x="1016006" y="2787796"/>
              <a:ext cx="334432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Break from usual learning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Similar content; increased interaction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Videos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Games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Facts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31309" y="2418464"/>
              <a:ext cx="342902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Participant Choice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96909" y="2065699"/>
            <a:ext cx="3429023" cy="1012103"/>
            <a:chOff x="931310" y="944696"/>
            <a:chExt cx="3429023" cy="1012103"/>
          </a:xfrm>
        </p:grpSpPr>
        <p:sp>
          <p:nvSpPr>
            <p:cNvPr id="15" name="TextBox 14"/>
            <p:cNvSpPr txBox="1"/>
            <p:nvPr/>
          </p:nvSpPr>
          <p:spPr>
            <a:xfrm>
              <a:off x="931310" y="944696"/>
              <a:ext cx="3429023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WORK-IT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16006" y="1310468"/>
              <a:ext cx="3344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User-driven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Choose from any problem area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StaySafe Session Structure Overview</a:t>
            </a:r>
            <a:endParaRPr lang="en-US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5096910" y="1650200"/>
            <a:ext cx="3429023" cy="1843100"/>
            <a:chOff x="5096910" y="944696"/>
            <a:chExt cx="3429023" cy="1843100"/>
          </a:xfrm>
        </p:grpSpPr>
        <p:sp>
          <p:nvSpPr>
            <p:cNvPr id="11" name="TextBox 10"/>
            <p:cNvSpPr txBox="1"/>
            <p:nvPr/>
          </p:nvSpPr>
          <p:spPr>
            <a:xfrm>
              <a:off x="5096910" y="944696"/>
              <a:ext cx="3429023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Introduction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81606" y="1310468"/>
              <a:ext cx="334432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F</a:t>
              </a:r>
              <a:r>
                <a:rPr lang="en-US" dirty="0" smtClean="0"/>
                <a:t>irst interaction with StaySafe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Guided walkthrough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Example execution video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Includes WORK-IT schema with pre-defined problem area</a:t>
              </a:r>
              <a:endParaRPr lang="en-US" dirty="0"/>
            </a:p>
          </p:txBody>
        </p:sp>
      </p:grpSp>
      <p:sp>
        <p:nvSpPr>
          <p:cNvPr id="47" name="Freeform 46"/>
          <p:cNvSpPr/>
          <p:nvPr/>
        </p:nvSpPr>
        <p:spPr>
          <a:xfrm>
            <a:off x="2425436" y="978465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>
                <a:solidFill>
                  <a:schemeClr val="tx1"/>
                </a:solidFill>
              </a:rPr>
              <a:t>1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48" name="Freeform 47"/>
          <p:cNvSpPr/>
          <p:nvPr/>
        </p:nvSpPr>
        <p:spPr>
          <a:xfrm rot="900000">
            <a:off x="3045990" y="1277928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0" y="38610"/>
                </a:moveTo>
                <a:lnTo>
                  <a:pt x="75925" y="38610"/>
                </a:lnTo>
                <a:lnTo>
                  <a:pt x="75925" y="0"/>
                </a:lnTo>
                <a:lnTo>
                  <a:pt x="151849" y="96525"/>
                </a:lnTo>
                <a:lnTo>
                  <a:pt x="75925" y="193050"/>
                </a:lnTo>
                <a:lnTo>
                  <a:pt x="75925" y="154440"/>
                </a:lnTo>
                <a:lnTo>
                  <a:pt x="0" y="154440"/>
                </a:lnTo>
                <a:lnTo>
                  <a:pt x="0" y="386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38610" rIns="45555" bIns="386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49" name="Freeform 48"/>
          <p:cNvSpPr/>
          <p:nvPr/>
        </p:nvSpPr>
        <p:spPr>
          <a:xfrm>
            <a:off x="3254695" y="1200664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2</a:t>
            </a:r>
            <a:endParaRPr lang="en-US" sz="2400" kern="1200" dirty="0"/>
          </a:p>
        </p:txBody>
      </p:sp>
      <p:sp>
        <p:nvSpPr>
          <p:cNvPr id="50" name="Freeform 49"/>
          <p:cNvSpPr/>
          <p:nvPr/>
        </p:nvSpPr>
        <p:spPr>
          <a:xfrm rot="2700000">
            <a:off x="3765262" y="1690631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0" y="38610"/>
                </a:moveTo>
                <a:lnTo>
                  <a:pt x="75925" y="38610"/>
                </a:lnTo>
                <a:lnTo>
                  <a:pt x="75925" y="0"/>
                </a:lnTo>
                <a:lnTo>
                  <a:pt x="151849" y="96525"/>
                </a:lnTo>
                <a:lnTo>
                  <a:pt x="75925" y="193050"/>
                </a:lnTo>
                <a:lnTo>
                  <a:pt x="75925" y="154440"/>
                </a:lnTo>
                <a:lnTo>
                  <a:pt x="0" y="154440"/>
                </a:lnTo>
                <a:lnTo>
                  <a:pt x="0" y="386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38610" rIns="45555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51" name="Freeform 50"/>
          <p:cNvSpPr/>
          <p:nvPr/>
        </p:nvSpPr>
        <p:spPr>
          <a:xfrm>
            <a:off x="3861754" y="1807723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3</a:t>
            </a:r>
            <a:endParaRPr lang="en-US" sz="2400" kern="1200" dirty="0"/>
          </a:p>
        </p:txBody>
      </p:sp>
      <p:sp>
        <p:nvSpPr>
          <p:cNvPr id="52" name="Freeform 51"/>
          <p:cNvSpPr/>
          <p:nvPr/>
        </p:nvSpPr>
        <p:spPr>
          <a:xfrm rot="4500000">
            <a:off x="4181818" y="2407677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0" y="38610"/>
                </a:moveTo>
                <a:lnTo>
                  <a:pt x="75925" y="38610"/>
                </a:lnTo>
                <a:lnTo>
                  <a:pt x="75925" y="0"/>
                </a:lnTo>
                <a:lnTo>
                  <a:pt x="151849" y="96525"/>
                </a:lnTo>
                <a:lnTo>
                  <a:pt x="75925" y="193050"/>
                </a:lnTo>
                <a:lnTo>
                  <a:pt x="75925" y="154440"/>
                </a:lnTo>
                <a:lnTo>
                  <a:pt x="0" y="154440"/>
                </a:lnTo>
                <a:lnTo>
                  <a:pt x="0" y="386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38609" rIns="45555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53" name="Freeform 52"/>
          <p:cNvSpPr/>
          <p:nvPr/>
        </p:nvSpPr>
        <p:spPr>
          <a:xfrm>
            <a:off x="4083953" y="2636982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4</a:t>
            </a:r>
            <a:endParaRPr lang="en-US" sz="2400" kern="1200" dirty="0"/>
          </a:p>
        </p:txBody>
      </p:sp>
      <p:sp>
        <p:nvSpPr>
          <p:cNvPr id="54" name="Freeform 53"/>
          <p:cNvSpPr/>
          <p:nvPr/>
        </p:nvSpPr>
        <p:spPr>
          <a:xfrm rot="17100000">
            <a:off x="4184042" y="3236935"/>
            <a:ext cx="151850" cy="193051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4" tIns="38610" rIns="1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55" name="Freeform 54"/>
          <p:cNvSpPr/>
          <p:nvPr/>
        </p:nvSpPr>
        <p:spPr>
          <a:xfrm>
            <a:off x="3861754" y="3466241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5</a:t>
            </a:r>
            <a:endParaRPr lang="en-US" sz="2400" kern="1200" dirty="0"/>
          </a:p>
        </p:txBody>
      </p:sp>
      <p:sp>
        <p:nvSpPr>
          <p:cNvPr id="56" name="Freeform 55"/>
          <p:cNvSpPr/>
          <p:nvPr/>
        </p:nvSpPr>
        <p:spPr>
          <a:xfrm rot="18900000">
            <a:off x="3771340" y="3956207"/>
            <a:ext cx="151850" cy="193051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4" tIns="38610" rIns="1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57" name="Freeform 56"/>
          <p:cNvSpPr/>
          <p:nvPr/>
        </p:nvSpPr>
        <p:spPr>
          <a:xfrm>
            <a:off x="3254695" y="4073301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6</a:t>
            </a:r>
            <a:endParaRPr lang="en-US" sz="2400" kern="1200" dirty="0"/>
          </a:p>
        </p:txBody>
      </p:sp>
      <p:sp>
        <p:nvSpPr>
          <p:cNvPr id="58" name="Freeform 57"/>
          <p:cNvSpPr/>
          <p:nvPr/>
        </p:nvSpPr>
        <p:spPr>
          <a:xfrm rot="20700000">
            <a:off x="3054293" y="4372763"/>
            <a:ext cx="151850" cy="193051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4" tIns="38611" rIns="1" bIns="386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59" name="Freeform 58"/>
          <p:cNvSpPr/>
          <p:nvPr/>
        </p:nvSpPr>
        <p:spPr>
          <a:xfrm>
            <a:off x="2425436" y="4295500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7</a:t>
            </a:r>
            <a:endParaRPr lang="en-US" sz="2400" kern="1200" dirty="0"/>
          </a:p>
        </p:txBody>
      </p:sp>
      <p:sp>
        <p:nvSpPr>
          <p:cNvPr id="60" name="Freeform 59"/>
          <p:cNvSpPr/>
          <p:nvPr/>
        </p:nvSpPr>
        <p:spPr>
          <a:xfrm rot="900000">
            <a:off x="2225034" y="4374988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5" tIns="38609" rIns="-1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61" name="Freeform 60"/>
          <p:cNvSpPr/>
          <p:nvPr/>
        </p:nvSpPr>
        <p:spPr>
          <a:xfrm>
            <a:off x="1596177" y="4073301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8</a:t>
            </a:r>
            <a:endParaRPr lang="en-US" sz="2400" kern="1200" dirty="0"/>
          </a:p>
        </p:txBody>
      </p:sp>
      <p:sp>
        <p:nvSpPr>
          <p:cNvPr id="62" name="Freeform 61"/>
          <p:cNvSpPr/>
          <p:nvPr/>
        </p:nvSpPr>
        <p:spPr>
          <a:xfrm rot="2700000">
            <a:off x="1505762" y="3962286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5" tIns="38609" rIns="-1" bIns="38610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63" name="Freeform 62"/>
          <p:cNvSpPr/>
          <p:nvPr/>
        </p:nvSpPr>
        <p:spPr>
          <a:xfrm>
            <a:off x="989117" y="3466241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9</a:t>
            </a:r>
            <a:endParaRPr lang="en-US" sz="2400" kern="1200" dirty="0"/>
          </a:p>
        </p:txBody>
      </p:sp>
      <p:sp>
        <p:nvSpPr>
          <p:cNvPr id="64" name="Freeform 63"/>
          <p:cNvSpPr/>
          <p:nvPr/>
        </p:nvSpPr>
        <p:spPr>
          <a:xfrm rot="4500000">
            <a:off x="1089206" y="3245239"/>
            <a:ext cx="151850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151849" y="154440"/>
                </a:moveTo>
                <a:lnTo>
                  <a:pt x="75924" y="154440"/>
                </a:lnTo>
                <a:lnTo>
                  <a:pt x="75924" y="193050"/>
                </a:lnTo>
                <a:lnTo>
                  <a:pt x="0" y="96525"/>
                </a:lnTo>
                <a:lnTo>
                  <a:pt x="75924" y="0"/>
                </a:lnTo>
                <a:lnTo>
                  <a:pt x="75924" y="38610"/>
                </a:lnTo>
                <a:lnTo>
                  <a:pt x="151849" y="38610"/>
                </a:lnTo>
                <a:lnTo>
                  <a:pt x="151849" y="15444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555" tIns="38610" rIns="0" bIns="386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65" name="Freeform 64"/>
          <p:cNvSpPr/>
          <p:nvPr/>
        </p:nvSpPr>
        <p:spPr>
          <a:xfrm>
            <a:off x="766918" y="2636982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10</a:t>
            </a:r>
            <a:endParaRPr lang="en-US" sz="2400" kern="1200" dirty="0"/>
          </a:p>
        </p:txBody>
      </p:sp>
      <p:sp>
        <p:nvSpPr>
          <p:cNvPr id="66" name="Freeform 65"/>
          <p:cNvSpPr/>
          <p:nvPr/>
        </p:nvSpPr>
        <p:spPr>
          <a:xfrm rot="17100000">
            <a:off x="1086982" y="2415980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0" y="38610"/>
                </a:moveTo>
                <a:lnTo>
                  <a:pt x="75925" y="38610"/>
                </a:lnTo>
                <a:lnTo>
                  <a:pt x="75925" y="0"/>
                </a:lnTo>
                <a:lnTo>
                  <a:pt x="151849" y="96525"/>
                </a:lnTo>
                <a:lnTo>
                  <a:pt x="75925" y="193050"/>
                </a:lnTo>
                <a:lnTo>
                  <a:pt x="75925" y="154440"/>
                </a:lnTo>
                <a:lnTo>
                  <a:pt x="0" y="154440"/>
                </a:lnTo>
                <a:lnTo>
                  <a:pt x="0" y="386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38610" rIns="45555" bIns="386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67" name="Freeform 66"/>
          <p:cNvSpPr/>
          <p:nvPr/>
        </p:nvSpPr>
        <p:spPr>
          <a:xfrm>
            <a:off x="989117" y="1807723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11</a:t>
            </a:r>
            <a:endParaRPr lang="en-US" sz="2400" kern="1200" dirty="0"/>
          </a:p>
        </p:txBody>
      </p:sp>
      <p:sp>
        <p:nvSpPr>
          <p:cNvPr id="68" name="Freeform 67"/>
          <p:cNvSpPr/>
          <p:nvPr/>
        </p:nvSpPr>
        <p:spPr>
          <a:xfrm rot="18900000">
            <a:off x="1499684" y="1696708"/>
            <a:ext cx="151849" cy="193050"/>
          </a:xfrm>
          <a:custGeom>
            <a:avLst/>
            <a:gdLst>
              <a:gd name="connsiteX0" fmla="*/ 0 w 151849"/>
              <a:gd name="connsiteY0" fmla="*/ 38610 h 193050"/>
              <a:gd name="connsiteX1" fmla="*/ 75925 w 151849"/>
              <a:gd name="connsiteY1" fmla="*/ 38610 h 193050"/>
              <a:gd name="connsiteX2" fmla="*/ 75925 w 151849"/>
              <a:gd name="connsiteY2" fmla="*/ 0 h 193050"/>
              <a:gd name="connsiteX3" fmla="*/ 151849 w 151849"/>
              <a:gd name="connsiteY3" fmla="*/ 96525 h 193050"/>
              <a:gd name="connsiteX4" fmla="*/ 75925 w 151849"/>
              <a:gd name="connsiteY4" fmla="*/ 193050 h 193050"/>
              <a:gd name="connsiteX5" fmla="*/ 75925 w 151849"/>
              <a:gd name="connsiteY5" fmla="*/ 154440 h 193050"/>
              <a:gd name="connsiteX6" fmla="*/ 0 w 151849"/>
              <a:gd name="connsiteY6" fmla="*/ 154440 h 193050"/>
              <a:gd name="connsiteX7" fmla="*/ 0 w 151849"/>
              <a:gd name="connsiteY7" fmla="*/ 38610 h 19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1849" h="193050">
                <a:moveTo>
                  <a:pt x="0" y="38610"/>
                </a:moveTo>
                <a:lnTo>
                  <a:pt x="75925" y="38610"/>
                </a:lnTo>
                <a:lnTo>
                  <a:pt x="75925" y="0"/>
                </a:lnTo>
                <a:lnTo>
                  <a:pt x="151849" y="96525"/>
                </a:lnTo>
                <a:lnTo>
                  <a:pt x="75925" y="193050"/>
                </a:lnTo>
                <a:lnTo>
                  <a:pt x="75925" y="154440"/>
                </a:lnTo>
                <a:lnTo>
                  <a:pt x="0" y="154440"/>
                </a:lnTo>
                <a:lnTo>
                  <a:pt x="0" y="3861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38610" rIns="45555" bIns="38609" numCol="1" spcCol="1270" anchor="ctr" anchorCtr="0">
            <a:noAutofit/>
          </a:bodyPr>
          <a:lstStyle/>
          <a:p>
            <a:pPr lvl="0" algn="ctr" defTabSz="355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800" kern="1200"/>
          </a:p>
        </p:txBody>
      </p:sp>
      <p:sp>
        <p:nvSpPr>
          <p:cNvPr id="69" name="Freeform 68"/>
          <p:cNvSpPr/>
          <p:nvPr/>
        </p:nvSpPr>
        <p:spPr>
          <a:xfrm>
            <a:off x="1596177" y="1200664"/>
            <a:ext cx="572002" cy="572002"/>
          </a:xfrm>
          <a:custGeom>
            <a:avLst/>
            <a:gdLst>
              <a:gd name="connsiteX0" fmla="*/ 0 w 572002"/>
              <a:gd name="connsiteY0" fmla="*/ 286001 h 572002"/>
              <a:gd name="connsiteX1" fmla="*/ 286001 w 572002"/>
              <a:gd name="connsiteY1" fmla="*/ 0 h 572002"/>
              <a:gd name="connsiteX2" fmla="*/ 572002 w 572002"/>
              <a:gd name="connsiteY2" fmla="*/ 286001 h 572002"/>
              <a:gd name="connsiteX3" fmla="*/ 286001 w 572002"/>
              <a:gd name="connsiteY3" fmla="*/ 572002 h 572002"/>
              <a:gd name="connsiteX4" fmla="*/ 0 w 572002"/>
              <a:gd name="connsiteY4" fmla="*/ 286001 h 57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002" h="572002">
                <a:moveTo>
                  <a:pt x="0" y="286001"/>
                </a:moveTo>
                <a:cubicBezTo>
                  <a:pt x="0" y="128047"/>
                  <a:pt x="128047" y="0"/>
                  <a:pt x="286001" y="0"/>
                </a:cubicBezTo>
                <a:cubicBezTo>
                  <a:pt x="443955" y="0"/>
                  <a:pt x="572002" y="128047"/>
                  <a:pt x="572002" y="286001"/>
                </a:cubicBezTo>
                <a:cubicBezTo>
                  <a:pt x="572002" y="443955"/>
                  <a:pt x="443955" y="572002"/>
                  <a:pt x="286001" y="572002"/>
                </a:cubicBezTo>
                <a:cubicBezTo>
                  <a:pt x="128047" y="572002"/>
                  <a:pt x="0" y="443955"/>
                  <a:pt x="0" y="286001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4248" tIns="114248" rIns="114248" bIns="114248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smtClean="0"/>
              <a:t>12</a:t>
            </a:r>
            <a:endParaRPr lang="en-US" sz="2400" kern="1200" dirty="0"/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63" y="4039082"/>
            <a:ext cx="1023165" cy="1013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63077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0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00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10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00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10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100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00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100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100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9" grpId="0" animBg="1"/>
      <p:bldP spid="51" grpId="0" animBg="1"/>
      <p:bldP spid="53" grpId="0" animBg="1"/>
      <p:bldP spid="55" grpId="0" animBg="1"/>
      <p:bldP spid="57" grpId="0" animBg="1"/>
      <p:bldP spid="59" grpId="0" animBg="1"/>
      <p:bldP spid="61" grpId="0" animBg="1"/>
      <p:bldP spid="63" grpId="0" animBg="1"/>
      <p:bldP spid="65" grpId="0" animBg="1"/>
      <p:bldP spid="67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Session Structure</a:t>
            </a:r>
            <a:endParaRPr lang="en-US" b="1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869656"/>
            <a:ext cx="2895600" cy="273844"/>
          </a:xfrm>
        </p:spPr>
        <p:txBody>
          <a:bodyPr/>
          <a:lstStyle/>
          <a:p>
            <a:r>
              <a:rPr lang="en-US" dirty="0" smtClean="0"/>
              <a:t>NTASC 2015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96910" y="944696"/>
            <a:ext cx="3429023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81606" y="1310468"/>
            <a:ext cx="33443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  <a:r>
              <a:rPr lang="en-US" dirty="0" smtClean="0"/>
              <a:t>irst interaction with StaySafe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Guided walkthrough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Example execution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Includes WORK-IT schema with pre-defined problem area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931310" y="944696"/>
            <a:ext cx="3429023" cy="1012103"/>
            <a:chOff x="931310" y="944696"/>
            <a:chExt cx="3429023" cy="1012103"/>
          </a:xfrm>
        </p:grpSpPr>
        <p:sp>
          <p:nvSpPr>
            <p:cNvPr id="8" name="TextBox 7"/>
            <p:cNvSpPr txBox="1"/>
            <p:nvPr/>
          </p:nvSpPr>
          <p:spPr>
            <a:xfrm>
              <a:off x="931310" y="944696"/>
              <a:ext cx="3429023" cy="369332"/>
            </a:xfrm>
            <a:prstGeom prst="rect">
              <a:avLst/>
            </a:prstGeom>
            <a:solidFill>
              <a:srgbClr val="4D1979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WORK-IT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16006" y="1310468"/>
              <a:ext cx="33443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User-driven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Choose from any problem area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31309" y="2418464"/>
            <a:ext cx="3429024" cy="2123658"/>
            <a:chOff x="931309" y="2418464"/>
            <a:chExt cx="3429024" cy="2123658"/>
          </a:xfrm>
        </p:grpSpPr>
        <p:sp>
          <p:nvSpPr>
            <p:cNvPr id="9" name="TextBox 8"/>
            <p:cNvSpPr txBox="1"/>
            <p:nvPr/>
          </p:nvSpPr>
          <p:spPr>
            <a:xfrm>
              <a:off x="931309" y="2418464"/>
              <a:ext cx="342902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Participant Choice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16006" y="2787796"/>
              <a:ext cx="334432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Break from usual learning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smtClean="0"/>
                <a:t>Similar content; increased interaction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Videos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Games</a:t>
              </a:r>
            </a:p>
            <a:p>
              <a:pPr marL="576263" lvl="1" indent="-177800">
                <a:buSzPct val="100000"/>
                <a:buFont typeface="Calibri" panose="020F0502020204030204" pitchFamily="34" charset="0"/>
                <a:buChar char="˗"/>
              </a:pPr>
              <a:r>
                <a:rPr lang="en-US" dirty="0" smtClean="0"/>
                <a:t>Reading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463" y="4039082"/>
            <a:ext cx="1023165" cy="101388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62620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_2015-04-11-17-03-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66" y="321727"/>
            <a:ext cx="3179754" cy="1987346"/>
          </a:xfrm>
          <a:prstGeom prst="rect">
            <a:avLst/>
          </a:prstGeom>
          <a:scene3d>
            <a:camera prst="orthographicFront">
              <a:rot lat="600000" lon="900000" rev="0"/>
            </a:camera>
            <a:lightRig rig="threePt" dir="t"/>
          </a:scene3d>
        </p:spPr>
      </p:pic>
      <p:pic>
        <p:nvPicPr>
          <p:cNvPr id="7" name="Picture 6" descr="Screenshot_2015-04-13-19-45-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7" y="321724"/>
            <a:ext cx="3179756" cy="1987347"/>
          </a:xfrm>
          <a:prstGeom prst="rect">
            <a:avLst/>
          </a:prstGeom>
          <a:scene3d>
            <a:camera prst="orthographicFront">
              <a:rot lat="600000" lon="20699994" rev="0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7" y="2912570"/>
            <a:ext cx="3179755" cy="1987347"/>
          </a:xfrm>
          <a:prstGeom prst="rect">
            <a:avLst/>
          </a:prstGeom>
          <a:scene3d>
            <a:camera prst="orthographicFront">
              <a:rot lat="20999996" lon="20699994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66" y="2912570"/>
            <a:ext cx="3179753" cy="1987345"/>
          </a:xfrm>
          <a:prstGeom prst="rect">
            <a:avLst/>
          </a:prstGeom>
          <a:scene3d>
            <a:camera prst="orthographicFront">
              <a:rot lat="20999996" lon="9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43" y="1715435"/>
            <a:ext cx="1728314" cy="171263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37283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hot_2015-04-11-17-03-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66" y="321727"/>
            <a:ext cx="3179754" cy="1987346"/>
          </a:xfrm>
          <a:prstGeom prst="rect">
            <a:avLst/>
          </a:prstGeom>
          <a:scene3d>
            <a:camera prst="orthographicFront">
              <a:rot lat="600000" lon="900000" rev="0"/>
            </a:camera>
            <a:lightRig rig="threePt" dir="t"/>
          </a:scene3d>
        </p:spPr>
      </p:pic>
      <p:pic>
        <p:nvPicPr>
          <p:cNvPr id="7" name="Picture 6" descr="Screenshot_2015-04-13-19-45-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87" y="321724"/>
            <a:ext cx="3179756" cy="1987347"/>
          </a:xfrm>
          <a:prstGeom prst="rect">
            <a:avLst/>
          </a:prstGeom>
          <a:scene3d>
            <a:camera prst="orthographicFront">
              <a:rot lat="600000" lon="20699994" rev="0"/>
            </a:camera>
            <a:lightRig rig="threePt" dir="t"/>
          </a:scene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77" y="2912570"/>
            <a:ext cx="3179755" cy="1987347"/>
          </a:xfrm>
          <a:prstGeom prst="rect">
            <a:avLst/>
          </a:prstGeom>
          <a:scene3d>
            <a:camera prst="orthographicFront">
              <a:rot lat="20999996" lon="20699994" rev="0"/>
            </a:camera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366" y="2912570"/>
            <a:ext cx="3179753" cy="1987345"/>
          </a:xfrm>
          <a:prstGeom prst="rect">
            <a:avLst/>
          </a:prstGeom>
          <a:scene3d>
            <a:camera prst="orthographicFront">
              <a:rot lat="20999996" lon="900000" rev="0"/>
            </a:camera>
            <a:lightRig rig="threePt" dir="t"/>
          </a:scene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43" y="1715435"/>
            <a:ext cx="1728314" cy="171263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39" y="319576"/>
            <a:ext cx="3179755" cy="1987347"/>
          </a:xfrm>
          <a:prstGeom prst="rect">
            <a:avLst/>
          </a:prstGeom>
          <a:scene3d>
            <a:camera prst="orthographicFront">
              <a:rot lat="600000" lon="20699994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29" y="2910422"/>
            <a:ext cx="3179755" cy="1987346"/>
          </a:xfrm>
          <a:prstGeom prst="rect">
            <a:avLst/>
          </a:prstGeom>
          <a:scene3d>
            <a:camera prst="orthographicFront">
              <a:rot lat="20999996" lon="20699994" rev="0"/>
            </a:camera>
            <a:lightRig rig="threePt" dir="t"/>
          </a:scene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18" y="2910422"/>
            <a:ext cx="3179752" cy="1987345"/>
          </a:xfrm>
          <a:prstGeom prst="rect">
            <a:avLst/>
          </a:prstGeom>
          <a:scene3d>
            <a:camera prst="orthographicFront">
              <a:rot lat="20999996" lon="900000" rev="0"/>
            </a:camera>
            <a:lightRig rig="threePt" dir="t"/>
          </a:scene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218" y="319579"/>
            <a:ext cx="3179753" cy="1987346"/>
          </a:xfrm>
          <a:prstGeom prst="rect">
            <a:avLst/>
          </a:prstGeom>
          <a:scene3d>
            <a:camera prst="orthographicFront">
              <a:rot lat="600000" lon="9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08514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shot_2015-04-13-19-45-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2" y="1766822"/>
            <a:ext cx="2575776" cy="1609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4" y="1766820"/>
            <a:ext cx="2575774" cy="1609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366" y="1596980"/>
            <a:ext cx="3119268" cy="1949542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21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9203E-6 L -0.30851 -3.3920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9203E-6 L 0.30556 -3.3920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4" y="1766822"/>
            <a:ext cx="2575772" cy="16098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5" y="1766820"/>
            <a:ext cx="2575772" cy="16098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978" y="1609859"/>
            <a:ext cx="3078044" cy="192377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37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9203E-6 L -0.30851 -3.3920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3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9203E-6 L 0.30556 -3.3920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eepSafeHo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55" y="2091158"/>
            <a:ext cx="1227732" cy="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0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-3.39203E-6 L 0.41979 0.376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188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1745"/>
                </a:solidFill>
              </a:rPr>
              <a:t>StaySafe</a:t>
            </a:r>
            <a:r>
              <a:rPr lang="en-US" b="1" dirty="0" smtClean="0">
                <a:solidFill>
                  <a:srgbClr val="001745"/>
                </a:solidFill>
              </a:rPr>
              <a:t> in Action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pic>
        <p:nvPicPr>
          <p:cNvPr id="5" name="Picture 4" descr="KeepSafeHo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26" y="4027182"/>
            <a:ext cx="1227732" cy="961185"/>
          </a:xfrm>
          <a:prstGeom prst="rect">
            <a:avLst/>
          </a:prstGeom>
        </p:spPr>
      </p:pic>
      <p:pic>
        <p:nvPicPr>
          <p:cNvPr id="6" name="screen-recording_20150428-14532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66455" y="1340216"/>
            <a:ext cx="3153345" cy="171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46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1745"/>
                </a:solidFill>
              </a:rPr>
              <a:t>KeepSafe</a:t>
            </a:r>
            <a:r>
              <a:rPr lang="en-US" b="1" dirty="0" smtClean="0">
                <a:solidFill>
                  <a:srgbClr val="001745"/>
                </a:solidFill>
              </a:rPr>
              <a:t> Application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797"/>
            <a:ext cx="8229600" cy="3898404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Stand-alone curriculum management tool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Simple user </a:t>
            </a:r>
            <a:r>
              <a:rPr lang="en-US" sz="2800" dirty="0">
                <a:solidFill>
                  <a:srgbClr val="001745"/>
                </a:solidFill>
              </a:rPr>
              <a:t>i</a:t>
            </a:r>
            <a:r>
              <a:rPr lang="en-US" sz="2800" dirty="0" smtClean="0">
                <a:solidFill>
                  <a:srgbClr val="001745"/>
                </a:solidFill>
              </a:rPr>
              <a:t>nterface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Imports/Exports dynamic content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1600+ unique text values/variables exported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Utilizes JavaScript Object Notation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Drag and drop output to tablet for updates.  No Coding</a:t>
            </a:r>
          </a:p>
        </p:txBody>
      </p:sp>
      <p:pic>
        <p:nvPicPr>
          <p:cNvPr id="5" name="Picture 4" descr="KeepSafeHo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626" y="4027182"/>
            <a:ext cx="1227732" cy="96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1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Team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2217"/>
            <a:ext cx="8229600" cy="339447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Matthew Butz – CITE 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Zachary </a:t>
            </a:r>
            <a:r>
              <a:rPr lang="en-US" dirty="0" smtClean="0">
                <a:solidFill>
                  <a:srgbClr val="001745"/>
                </a:solidFill>
              </a:rPr>
              <a:t>Morris – CS 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Marcus Beal – CS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David </a:t>
            </a:r>
            <a:r>
              <a:rPr lang="en-US" dirty="0" smtClean="0">
                <a:solidFill>
                  <a:srgbClr val="001745"/>
                </a:solidFill>
              </a:rPr>
              <a:t>James – CITE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Sponsor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TCU Institute of Behavioral Research </a:t>
            </a:r>
            <a:endParaRPr lang="en-US" dirty="0">
              <a:solidFill>
                <a:srgbClr val="00174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3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349"/>
            <a:ext cx="8229600" cy="857250"/>
          </a:xfrm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KeepSafe </a:t>
            </a:r>
            <a:r>
              <a:rPr lang="en-US" b="1" dirty="0">
                <a:solidFill>
                  <a:srgbClr val="001745"/>
                </a:solidFill>
              </a:rPr>
              <a:t>Application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58" y="1004234"/>
            <a:ext cx="5931161" cy="3681079"/>
          </a:xfrm>
          <a:prstGeom prst="rect">
            <a:avLst/>
          </a:prstGeom>
          <a:ln>
            <a:noFill/>
          </a:ln>
          <a:scene3d>
            <a:camera prst="perspectiveFront">
              <a:rot lat="0" lon="20099993" rev="0"/>
            </a:camera>
            <a:lightRig rig="threePt" dir="t"/>
          </a:scene3d>
        </p:spPr>
      </p:pic>
      <p:pic>
        <p:nvPicPr>
          <p:cNvPr id="6" name="Picture 5" descr="Screenshot_2015-04-11-17-03-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873" y="1489053"/>
            <a:ext cx="3456127" cy="2160080"/>
          </a:xfrm>
          <a:prstGeom prst="rect">
            <a:avLst/>
          </a:prstGeom>
          <a:scene3d>
            <a:camera prst="perspectiveFront">
              <a:rot lat="0" lon="1500000" rev="0"/>
            </a:camera>
            <a:lightRig rig="threePt" dir="t"/>
          </a:scene3d>
        </p:spPr>
      </p:pic>
      <p:sp>
        <p:nvSpPr>
          <p:cNvPr id="7" name="Rectangle 6"/>
          <p:cNvSpPr/>
          <p:nvPr/>
        </p:nvSpPr>
        <p:spPr>
          <a:xfrm>
            <a:off x="361724" y="1348813"/>
            <a:ext cx="391809" cy="2429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61724" y="2416667"/>
            <a:ext cx="391809" cy="24821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1724" y="3478512"/>
            <a:ext cx="391809" cy="24688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57200" y="1469257"/>
            <a:ext cx="1701800" cy="8900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KeepSafeHo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782" y="3417311"/>
            <a:ext cx="1512069" cy="118379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83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2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07008E-7 L 0.60833 0.1472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73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5E-6 3.76659E-7 L 0.60833 0.0058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5E-6 -4.85335E-6 L 0.60833 -0.1358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17" y="-679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62573E-6 L 0.68559 0.12743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71" y="63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9" grpId="0" animBg="1"/>
      <p:bldP spid="9" grpId="1" animBg="1"/>
      <p:bldP spid="9" grpId="2" animBg="1"/>
      <p:bldP spid="9" grpId="3" animBg="1"/>
      <p:bldP spid="11" grpId="0" animBg="1"/>
      <p:bldP spid="11" grpId="1" animBg="1"/>
      <p:bldP spid="11" grpId="2" animBg="1"/>
      <p:bldP spid="11" grpId="3" animBg="1"/>
      <p:bldP spid="10" grpId="0" animBg="1"/>
      <p:bldP spid="10" grpId="1" animBg="1"/>
      <p:bldP spid="10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DRR1 – WaySafe 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In-prison participants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Group-based</a:t>
            </a:r>
          </a:p>
          <a:p>
            <a:r>
              <a:rPr lang="en-US" dirty="0">
                <a:solidFill>
                  <a:srgbClr val="001745"/>
                </a:solidFill>
              </a:rPr>
              <a:t>Help offenders when released </a:t>
            </a:r>
            <a:endParaRPr lang="en-US" dirty="0" smtClean="0">
              <a:solidFill>
                <a:srgbClr val="001745"/>
              </a:solidFill>
            </a:endParaRPr>
          </a:p>
          <a:p>
            <a:r>
              <a:rPr lang="en-US" dirty="0" smtClean="0">
                <a:solidFill>
                  <a:srgbClr val="001745"/>
                </a:solidFill>
              </a:rPr>
              <a:t>Largely positive results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Improved knowledge</a:t>
            </a:r>
            <a:r>
              <a:rPr lang="en-US" dirty="0">
                <a:solidFill>
                  <a:srgbClr val="001745"/>
                </a:solidFill>
              </a:rPr>
              <a:t>, </a:t>
            </a:r>
            <a:r>
              <a:rPr lang="en-US" dirty="0" smtClean="0">
                <a:solidFill>
                  <a:srgbClr val="001745"/>
                </a:solidFill>
              </a:rPr>
              <a:t>confidence, </a:t>
            </a:r>
            <a:r>
              <a:rPr lang="en-US" dirty="0">
                <a:solidFill>
                  <a:srgbClr val="001745"/>
                </a:solidFill>
              </a:rPr>
              <a:t>and </a:t>
            </a:r>
            <a:r>
              <a:rPr lang="en-US" dirty="0" smtClean="0">
                <a:solidFill>
                  <a:srgbClr val="001745"/>
                </a:solidFill>
              </a:rPr>
              <a:t>motivation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Framework for StaySafe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46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DRR2 – StaySafe 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49138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Adaption of WaySafe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Community-corrections participants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Individual-based 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Self-paced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Newly released individuals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During probation appointments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Android application</a:t>
            </a:r>
          </a:p>
          <a:p>
            <a:endParaRPr lang="en-US" dirty="0" smtClean="0">
              <a:solidFill>
                <a:srgbClr val="00174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84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2156841"/>
            <a:ext cx="8229600" cy="829818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1745"/>
                </a:solidFill>
                <a:effectLst/>
              </a:rPr>
              <a:t>Data Flow</a:t>
            </a:r>
            <a:endParaRPr lang="en-US" sz="5400" b="1" dirty="0">
              <a:solidFill>
                <a:srgbClr val="001745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4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Left Arrow 89"/>
          <p:cNvSpPr/>
          <p:nvPr/>
        </p:nvSpPr>
        <p:spPr>
          <a:xfrm>
            <a:off x="2467460" y="3981113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9" y="3450600"/>
            <a:ext cx="1999501" cy="1573095"/>
          </a:xfrm>
          <a:prstGeom prst="rect">
            <a:avLst/>
          </a:prstGeom>
        </p:spPr>
      </p:pic>
      <p:pic>
        <p:nvPicPr>
          <p:cNvPr id="5" name="Picture 4" descr="Untitled drawing-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5" y="3584332"/>
            <a:ext cx="599514" cy="79056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626451" y="2069234"/>
            <a:ext cx="1332368" cy="862574"/>
            <a:chOff x="3905816" y="2069234"/>
            <a:chExt cx="1332368" cy="8625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816" y="2069234"/>
              <a:ext cx="1332368" cy="86257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106348" y="2224503"/>
              <a:ext cx="917960" cy="369332"/>
            </a:xfrm>
            <a:prstGeom prst="rect">
              <a:avLst/>
            </a:prstGeom>
            <a:solidFill>
              <a:srgbClr val="00174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E9EAF3"/>
                  </a:solidFill>
                </a:rPr>
                <a:t>Ready!</a:t>
              </a:r>
              <a:endParaRPr lang="en-US" b="1" dirty="0">
                <a:solidFill>
                  <a:srgbClr val="E9EAF3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49" y="127789"/>
            <a:ext cx="1999501" cy="1573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78" y="2069234"/>
            <a:ext cx="1332368" cy="862574"/>
          </a:xfrm>
          <a:prstGeom prst="rect">
            <a:avLst/>
          </a:prstGeom>
        </p:spPr>
      </p:pic>
      <p:sp>
        <p:nvSpPr>
          <p:cNvPr id="23" name="Left Arrow 22"/>
          <p:cNvSpPr/>
          <p:nvPr/>
        </p:nvSpPr>
        <p:spPr>
          <a:xfrm rot="10800000">
            <a:off x="2922599" y="2352023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0800000">
            <a:off x="4967520" y="2354231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20" y="3450600"/>
            <a:ext cx="1999501" cy="157309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86063" y="730307"/>
            <a:ext cx="2964043" cy="2061308"/>
            <a:chOff x="286063" y="730959"/>
            <a:chExt cx="2964043" cy="2061308"/>
          </a:xfrm>
          <a:effectLst/>
        </p:grpSpPr>
        <p:grpSp>
          <p:nvGrpSpPr>
            <p:cNvPr id="37" name="Group 36"/>
            <p:cNvGrpSpPr/>
            <p:nvPr/>
          </p:nvGrpSpPr>
          <p:grpSpPr>
            <a:xfrm>
              <a:off x="286063" y="730959"/>
              <a:ext cx="1638990" cy="2061308"/>
              <a:chOff x="286063" y="730959"/>
              <a:chExt cx="1638990" cy="2061308"/>
            </a:xfrm>
          </p:grpSpPr>
          <p:sp>
            <p:nvSpPr>
              <p:cNvPr id="25" name="Curved Right Arrow 24"/>
              <p:cNvSpPr/>
              <p:nvPr/>
            </p:nvSpPr>
            <p:spPr>
              <a:xfrm>
                <a:off x="286063" y="730959"/>
                <a:ext cx="1222129" cy="2061308"/>
              </a:xfrm>
              <a:prstGeom prst="curvedRightArrow">
                <a:avLst>
                  <a:gd name="adj1" fmla="val 25000"/>
                  <a:gd name="adj2" fmla="val 46014"/>
                  <a:gd name="adj3" fmla="val 35457"/>
                </a:avLst>
              </a:prstGeom>
              <a:solidFill>
                <a:srgbClr val="001745"/>
              </a:solidFill>
              <a:ln>
                <a:solidFill>
                  <a:srgbClr val="10253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4157" y="801218"/>
                <a:ext cx="13008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RightUp">
                    <a:rot lat="2100000" lon="20040000" rev="420000"/>
                  </a:camera>
                  <a:lightRig rig="threePt" dir="t"/>
                </a:scene3d>
              </a:bodyPr>
              <a:lstStyle/>
              <a:p>
                <a:r>
                  <a:rPr lang="en-US" b="1" dirty="0" smtClean="0">
                    <a:solidFill>
                      <a:srgbClr val="E9EAF3"/>
                    </a:solidFill>
                  </a:rPr>
                  <a:t>USB</a:t>
                </a:r>
                <a:endParaRPr lang="en-US" b="1" dirty="0">
                  <a:solidFill>
                    <a:srgbClr val="E9EAF3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380356" y="1820991"/>
              <a:ext cx="869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927571" y="2419946"/>
            <a:ext cx="3185301" cy="2061308"/>
            <a:chOff x="5590575" y="2419946"/>
            <a:chExt cx="3185301" cy="2061308"/>
          </a:xfrm>
        </p:grpSpPr>
        <p:grpSp>
          <p:nvGrpSpPr>
            <p:cNvPr id="38" name="Group 37"/>
            <p:cNvGrpSpPr/>
            <p:nvPr/>
          </p:nvGrpSpPr>
          <p:grpSpPr>
            <a:xfrm>
              <a:off x="7592822" y="2419946"/>
              <a:ext cx="1183054" cy="2061308"/>
              <a:chOff x="7592822" y="2419946"/>
              <a:chExt cx="1183054" cy="2061308"/>
            </a:xfrm>
          </p:grpSpPr>
          <p:sp>
            <p:nvSpPr>
              <p:cNvPr id="26" name="Curved Right Arrow 25"/>
              <p:cNvSpPr/>
              <p:nvPr/>
            </p:nvSpPr>
            <p:spPr>
              <a:xfrm flipH="1">
                <a:off x="7592822" y="2419946"/>
                <a:ext cx="1183054" cy="2061308"/>
              </a:xfrm>
              <a:prstGeom prst="curvedRightArrow">
                <a:avLst>
                  <a:gd name="adj1" fmla="val 25000"/>
                  <a:gd name="adj2" fmla="val 46014"/>
                  <a:gd name="adj3" fmla="val 35457"/>
                </a:avLst>
              </a:prstGeom>
              <a:solidFill>
                <a:srgbClr val="001745"/>
              </a:solidFill>
              <a:ln>
                <a:solidFill>
                  <a:srgbClr val="10253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735401" y="2433130"/>
                <a:ext cx="7316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RightUp">
                    <a:rot lat="20688265" lon="19797304" rev="21304499"/>
                  </a:camera>
                  <a:lightRig rig="threePt" dir="t"/>
                </a:scene3d>
              </a:bodyPr>
              <a:lstStyle/>
              <a:p>
                <a:r>
                  <a:rPr lang="en-US" b="1" dirty="0" smtClean="0">
                    <a:solidFill>
                      <a:srgbClr val="E9EAF3"/>
                    </a:solidFill>
                  </a:rPr>
                  <a:t>USB</a:t>
                </a:r>
                <a:endParaRPr lang="en-US" b="1" dirty="0">
                  <a:solidFill>
                    <a:srgbClr val="E9EAF3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590575" y="3090892"/>
              <a:ext cx="1430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48" y="2069234"/>
            <a:ext cx="1332368" cy="86257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814641" y="2224503"/>
            <a:ext cx="917960" cy="369332"/>
          </a:xfrm>
          <a:prstGeom prst="rect">
            <a:avLst/>
          </a:prstGeom>
          <a:solidFill>
            <a:srgbClr val="0017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9EAF3"/>
                </a:solidFill>
              </a:rPr>
              <a:t>Done!</a:t>
            </a:r>
            <a:endParaRPr lang="en-US" b="1" dirty="0">
              <a:solidFill>
                <a:srgbClr val="E9EAF3"/>
              </a:solidFill>
            </a:endParaRPr>
          </a:p>
        </p:txBody>
      </p:sp>
      <p:sp>
        <p:nvSpPr>
          <p:cNvPr id="49" name="Left Arrow 48"/>
          <p:cNvSpPr/>
          <p:nvPr/>
        </p:nvSpPr>
        <p:spPr>
          <a:xfrm rot="10800000">
            <a:off x="3554270" y="730954"/>
            <a:ext cx="607070" cy="440243"/>
          </a:xfrm>
          <a:prstGeom prst="leftArrow">
            <a:avLst/>
          </a:prstGeom>
          <a:solidFill>
            <a:srgbClr val="0017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458195" y="1230847"/>
            <a:ext cx="856972" cy="580313"/>
            <a:chOff x="2236577" y="2547790"/>
            <a:chExt cx="2012918" cy="1222624"/>
          </a:xfrm>
        </p:grpSpPr>
        <p:sp>
          <p:nvSpPr>
            <p:cNvPr id="52" name="Rounded Rectangle 51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apezoid 52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apezoid 53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069464" y="370116"/>
            <a:ext cx="856972" cy="580313"/>
            <a:chOff x="2236577" y="2547790"/>
            <a:chExt cx="2012918" cy="1222624"/>
          </a:xfrm>
        </p:grpSpPr>
        <p:sp>
          <p:nvSpPr>
            <p:cNvPr id="56" name="Rounded Rectangle 55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rapezoid 56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82292" y="2266950"/>
            <a:ext cx="614427" cy="416070"/>
            <a:chOff x="2236577" y="2547790"/>
            <a:chExt cx="2012918" cy="1222624"/>
          </a:xfrm>
        </p:grpSpPr>
        <p:sp>
          <p:nvSpPr>
            <p:cNvPr id="60" name="Rounded Rectangle 59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apezoid 60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apezoid 61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Left Arrow 62"/>
          <p:cNvSpPr/>
          <p:nvPr/>
        </p:nvSpPr>
        <p:spPr>
          <a:xfrm rot="1800000">
            <a:off x="4400382" y="3054085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15" y="3588763"/>
            <a:ext cx="589686" cy="784087"/>
          </a:xfrm>
          <a:prstGeom prst="rect">
            <a:avLst/>
          </a:prstGeom>
        </p:spPr>
      </p:pic>
      <p:pic>
        <p:nvPicPr>
          <p:cNvPr id="65" name="Picture 64" descr="Untitled drawing-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92" y="2224503"/>
            <a:ext cx="566013" cy="5660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20" y="2187925"/>
            <a:ext cx="455355" cy="6054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336465" y="3476198"/>
            <a:ext cx="1622843" cy="1683577"/>
            <a:chOff x="3927577" y="3476198"/>
            <a:chExt cx="1622843" cy="1683577"/>
          </a:xfrm>
        </p:grpSpPr>
        <p:sp>
          <p:nvSpPr>
            <p:cNvPr id="21" name="Left Arrow 20"/>
            <p:cNvSpPr/>
            <p:nvPr/>
          </p:nvSpPr>
          <p:spPr>
            <a:xfrm>
              <a:off x="4943350" y="3981113"/>
              <a:ext cx="607070" cy="440243"/>
            </a:xfrm>
            <a:prstGeom prst="leftArrow">
              <a:avLst/>
            </a:prstGeom>
            <a:solidFill>
              <a:srgbClr val="001745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/>
            <p:cNvSpPr/>
            <p:nvPr/>
          </p:nvSpPr>
          <p:spPr>
            <a:xfrm>
              <a:off x="3927577" y="3476198"/>
              <a:ext cx="981459" cy="1547497"/>
            </a:xfrm>
            <a:prstGeom prst="cube">
              <a:avLst/>
            </a:prstGeom>
            <a:solidFill>
              <a:srgbClr val="001745"/>
            </a:solidFill>
            <a:ln>
              <a:solidFill>
                <a:srgbClr val="E9EAF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3634508" y="4280760"/>
              <a:ext cx="1357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err="1" smtClean="0">
                  <a:solidFill>
                    <a:srgbClr val="E9EAF3"/>
                  </a:solidFill>
                </a:rPr>
                <a:t>ShareFile</a:t>
              </a:r>
              <a:endParaRPr lang="en-US" sz="2000" b="1" dirty="0">
                <a:solidFill>
                  <a:srgbClr val="E9EAF3"/>
                </a:solidFill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93854" y="3642165"/>
            <a:ext cx="1631600" cy="732735"/>
            <a:chOff x="800856" y="3509737"/>
            <a:chExt cx="1631600" cy="73273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744" y="3509737"/>
              <a:ext cx="490314" cy="651956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5" y="3536640"/>
              <a:ext cx="490314" cy="65195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85" y="3563613"/>
              <a:ext cx="490314" cy="651956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56" y="3590516"/>
              <a:ext cx="490314" cy="65195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774" y="3509737"/>
              <a:ext cx="490314" cy="651956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145" y="3536640"/>
              <a:ext cx="490314" cy="65195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515" y="3563613"/>
              <a:ext cx="490314" cy="65195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886" y="3590516"/>
              <a:ext cx="490314" cy="65195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142" y="3509737"/>
              <a:ext cx="490314" cy="65195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512" y="3536640"/>
              <a:ext cx="490314" cy="651956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883" y="3563613"/>
              <a:ext cx="490314" cy="651956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254" y="3590516"/>
              <a:ext cx="490314" cy="651956"/>
            </a:xfrm>
            <a:prstGeom prst="rect">
              <a:avLst/>
            </a:prstGeom>
          </p:spPr>
        </p:pic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5" y="3588763"/>
            <a:ext cx="589686" cy="78408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021" y="1057141"/>
            <a:ext cx="1003024" cy="7852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07" y="285487"/>
            <a:ext cx="438036" cy="61941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52" y="290982"/>
            <a:ext cx="438036" cy="61941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3" y="287610"/>
            <a:ext cx="438036" cy="61941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379" y="287897"/>
            <a:ext cx="438036" cy="61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86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5 0.16919 L 8.33333E-7 -2.6860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-84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5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37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941E-6 -2.84789E-6 L -0.07016 -0.1083 C -0.08475 -0.13206 -0.10663 -0.14409 -0.12956 -0.14409 C -0.15578 -0.14409 -0.17662 -0.13206 -0.19104 -0.1083 L -0.2605 -2.84789E-6 " pathEditMode="relative" rAng="0" ptsTypes="FffFF">
                                      <p:cBhvr>
                                        <p:cTn id="1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5" y="-7220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23" grpId="0" animBg="1"/>
      <p:bldP spid="24" grpId="0" animBg="1"/>
      <p:bldP spid="44" grpId="0" animBg="1"/>
      <p:bldP spid="44" grpId="1" animBg="1"/>
      <p:bldP spid="49" grpId="0" animBg="1"/>
      <p:bldP spid="49" grpId="1" animBg="1"/>
      <p:bldP spid="6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Left Arrow 89"/>
          <p:cNvSpPr/>
          <p:nvPr/>
        </p:nvSpPr>
        <p:spPr>
          <a:xfrm>
            <a:off x="2467460" y="3981113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9" y="3450600"/>
            <a:ext cx="1999501" cy="1573095"/>
          </a:xfrm>
          <a:prstGeom prst="rect">
            <a:avLst/>
          </a:prstGeom>
        </p:spPr>
      </p:pic>
      <p:pic>
        <p:nvPicPr>
          <p:cNvPr id="5" name="Picture 4" descr="Untitled drawing-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5" y="3584332"/>
            <a:ext cx="599514" cy="79056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3626451" y="2069234"/>
            <a:ext cx="1332368" cy="862574"/>
            <a:chOff x="3905816" y="2069234"/>
            <a:chExt cx="1332368" cy="8625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5816" y="2069234"/>
              <a:ext cx="1332368" cy="86257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106348" y="2224503"/>
              <a:ext cx="917960" cy="369332"/>
            </a:xfrm>
            <a:prstGeom prst="rect">
              <a:avLst/>
            </a:prstGeom>
            <a:solidFill>
              <a:srgbClr val="00174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E9EAF3"/>
                  </a:solidFill>
                </a:rPr>
                <a:t>Ready!</a:t>
              </a:r>
              <a:endParaRPr lang="en-US" b="1" dirty="0">
                <a:solidFill>
                  <a:srgbClr val="E9EAF3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49" y="127789"/>
            <a:ext cx="1999501" cy="15730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478" y="2069234"/>
            <a:ext cx="1332368" cy="86257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337359" y="127789"/>
            <a:ext cx="4129677" cy="1293862"/>
            <a:chOff x="4337359" y="407327"/>
            <a:chExt cx="4129677" cy="1014324"/>
          </a:xfrm>
        </p:grpSpPr>
        <p:sp>
          <p:nvSpPr>
            <p:cNvPr id="14" name="Rounded Rectangle 13"/>
            <p:cNvSpPr/>
            <p:nvPr/>
          </p:nvSpPr>
          <p:spPr>
            <a:xfrm>
              <a:off x="4337359" y="407327"/>
              <a:ext cx="4129677" cy="1014324"/>
            </a:xfrm>
            <a:prstGeom prst="roundRect">
              <a:avLst>
                <a:gd name="adj" fmla="val 0"/>
              </a:avLst>
            </a:prstGeom>
            <a:solidFill>
              <a:srgbClr val="E9EAF3"/>
            </a:solidFill>
            <a:ln w="38100" cmpd="sng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28575" cmpd="sng">
                  <a:solidFill>
                    <a:srgbClr val="001745"/>
                  </a:solidFill>
                </a:ln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37359" y="414342"/>
              <a:ext cx="4129677" cy="289538"/>
            </a:xfrm>
            <a:prstGeom prst="rect">
              <a:avLst/>
            </a:prstGeom>
            <a:solidFill>
              <a:srgbClr val="00174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E9EAF3"/>
                  </a:solidFill>
                </a:rPr>
                <a:t>Creating Curriculum</a:t>
              </a:r>
              <a:endParaRPr lang="en-US" dirty="0">
                <a:solidFill>
                  <a:srgbClr val="E9EAF3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473151" y="838611"/>
            <a:ext cx="77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1745"/>
                </a:solidFill>
              </a:rPr>
              <a:t>Text</a:t>
            </a:r>
            <a:endParaRPr lang="en-US" dirty="0">
              <a:solidFill>
                <a:srgbClr val="00174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9672" y="838611"/>
            <a:ext cx="77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1745"/>
                </a:solidFill>
              </a:rPr>
              <a:t>Audio</a:t>
            </a:r>
            <a:endParaRPr lang="en-US" dirty="0">
              <a:solidFill>
                <a:srgbClr val="001745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67361" y="838611"/>
            <a:ext cx="925317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 smtClean="0">
                <a:solidFill>
                  <a:srgbClr val="001745"/>
                </a:solidFill>
              </a:rPr>
              <a:t>Images</a:t>
            </a:r>
            <a:endParaRPr lang="en-US" dirty="0">
              <a:solidFill>
                <a:srgbClr val="001745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92822" y="838611"/>
            <a:ext cx="773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1745"/>
                </a:solidFill>
              </a:rPr>
              <a:t>Video</a:t>
            </a:r>
            <a:endParaRPr lang="en-US" dirty="0">
              <a:solidFill>
                <a:srgbClr val="001745"/>
              </a:solidFill>
            </a:endParaRPr>
          </a:p>
        </p:txBody>
      </p:sp>
      <p:sp>
        <p:nvSpPr>
          <p:cNvPr id="23" name="Left Arrow 22"/>
          <p:cNvSpPr/>
          <p:nvPr/>
        </p:nvSpPr>
        <p:spPr>
          <a:xfrm rot="10800000">
            <a:off x="2922599" y="2352023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Arrow 23"/>
          <p:cNvSpPr/>
          <p:nvPr/>
        </p:nvSpPr>
        <p:spPr>
          <a:xfrm rot="10800000">
            <a:off x="4967520" y="2354231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20" y="3450600"/>
            <a:ext cx="1999501" cy="157309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86063" y="730307"/>
            <a:ext cx="2964043" cy="2061308"/>
            <a:chOff x="286063" y="730959"/>
            <a:chExt cx="2964043" cy="2061308"/>
          </a:xfrm>
          <a:effectLst/>
        </p:grpSpPr>
        <p:grpSp>
          <p:nvGrpSpPr>
            <p:cNvPr id="37" name="Group 36"/>
            <p:cNvGrpSpPr/>
            <p:nvPr/>
          </p:nvGrpSpPr>
          <p:grpSpPr>
            <a:xfrm>
              <a:off x="286063" y="730959"/>
              <a:ext cx="1638990" cy="2061308"/>
              <a:chOff x="286063" y="730959"/>
              <a:chExt cx="1638990" cy="2061308"/>
            </a:xfrm>
          </p:grpSpPr>
          <p:sp>
            <p:nvSpPr>
              <p:cNvPr id="25" name="Curved Right Arrow 24"/>
              <p:cNvSpPr/>
              <p:nvPr/>
            </p:nvSpPr>
            <p:spPr>
              <a:xfrm>
                <a:off x="286063" y="730959"/>
                <a:ext cx="1222129" cy="2061308"/>
              </a:xfrm>
              <a:prstGeom prst="curvedRightArrow">
                <a:avLst>
                  <a:gd name="adj1" fmla="val 25000"/>
                  <a:gd name="adj2" fmla="val 46014"/>
                  <a:gd name="adj3" fmla="val 35457"/>
                </a:avLst>
              </a:prstGeom>
              <a:solidFill>
                <a:srgbClr val="001745"/>
              </a:solidFill>
              <a:ln>
                <a:solidFill>
                  <a:srgbClr val="10253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4157" y="801218"/>
                <a:ext cx="130089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RightUp">
                    <a:rot lat="2100000" lon="20040000" rev="420000"/>
                  </a:camera>
                  <a:lightRig rig="threePt" dir="t"/>
                </a:scene3d>
              </a:bodyPr>
              <a:lstStyle/>
              <a:p>
                <a:r>
                  <a:rPr lang="en-US" b="1" dirty="0" smtClean="0">
                    <a:solidFill>
                      <a:srgbClr val="E9EAF3"/>
                    </a:solidFill>
                  </a:rPr>
                  <a:t>USB</a:t>
                </a:r>
                <a:endParaRPr lang="en-US" b="1" dirty="0">
                  <a:solidFill>
                    <a:srgbClr val="E9EAF3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2380356" y="1820991"/>
              <a:ext cx="8697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927571" y="2419946"/>
            <a:ext cx="3185301" cy="2061308"/>
            <a:chOff x="5590575" y="2419946"/>
            <a:chExt cx="3185301" cy="2061308"/>
          </a:xfrm>
        </p:grpSpPr>
        <p:grpSp>
          <p:nvGrpSpPr>
            <p:cNvPr id="38" name="Group 37"/>
            <p:cNvGrpSpPr/>
            <p:nvPr/>
          </p:nvGrpSpPr>
          <p:grpSpPr>
            <a:xfrm>
              <a:off x="7592822" y="2419946"/>
              <a:ext cx="1183054" cy="2061308"/>
              <a:chOff x="7592822" y="2419946"/>
              <a:chExt cx="1183054" cy="2061308"/>
            </a:xfrm>
          </p:grpSpPr>
          <p:sp>
            <p:nvSpPr>
              <p:cNvPr id="26" name="Curved Right Arrow 25"/>
              <p:cNvSpPr/>
              <p:nvPr/>
            </p:nvSpPr>
            <p:spPr>
              <a:xfrm flipH="1">
                <a:off x="7592822" y="2419946"/>
                <a:ext cx="1183054" cy="2061308"/>
              </a:xfrm>
              <a:prstGeom prst="curvedRightArrow">
                <a:avLst>
                  <a:gd name="adj1" fmla="val 25000"/>
                  <a:gd name="adj2" fmla="val 46014"/>
                  <a:gd name="adj3" fmla="val 35457"/>
                </a:avLst>
              </a:prstGeom>
              <a:solidFill>
                <a:srgbClr val="001745"/>
              </a:solidFill>
              <a:ln>
                <a:solidFill>
                  <a:srgbClr val="10253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735401" y="2433130"/>
                <a:ext cx="73163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isometricRightUp">
                    <a:rot lat="20688265" lon="19797304" rev="21304499"/>
                  </a:camera>
                  <a:lightRig rig="threePt" dir="t"/>
                </a:scene3d>
              </a:bodyPr>
              <a:lstStyle/>
              <a:p>
                <a:r>
                  <a:rPr lang="en-US" b="1" dirty="0" smtClean="0">
                    <a:solidFill>
                      <a:srgbClr val="E9EAF3"/>
                    </a:solidFill>
                  </a:rPr>
                  <a:t>USB</a:t>
                </a:r>
                <a:endParaRPr lang="en-US" b="1" dirty="0">
                  <a:solidFill>
                    <a:srgbClr val="E9EAF3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5590575" y="3090892"/>
              <a:ext cx="1430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548" y="2069234"/>
            <a:ext cx="1332368" cy="86257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5814641" y="2224503"/>
            <a:ext cx="917960" cy="369332"/>
          </a:xfrm>
          <a:prstGeom prst="rect">
            <a:avLst/>
          </a:prstGeom>
          <a:solidFill>
            <a:srgbClr val="0017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E9EAF3"/>
                </a:solidFill>
              </a:rPr>
              <a:t>Done!</a:t>
            </a:r>
            <a:endParaRPr lang="en-US" b="1" dirty="0">
              <a:solidFill>
                <a:srgbClr val="E9EAF3"/>
              </a:solidFill>
            </a:endParaRPr>
          </a:p>
        </p:txBody>
      </p:sp>
      <p:sp>
        <p:nvSpPr>
          <p:cNvPr id="49" name="Left Arrow 48"/>
          <p:cNvSpPr/>
          <p:nvPr/>
        </p:nvSpPr>
        <p:spPr>
          <a:xfrm rot="10800000">
            <a:off x="3554270" y="730954"/>
            <a:ext cx="607070" cy="440243"/>
          </a:xfrm>
          <a:prstGeom prst="leftArrow">
            <a:avLst/>
          </a:prstGeom>
          <a:solidFill>
            <a:srgbClr val="0017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473151" y="688748"/>
            <a:ext cx="856972" cy="580313"/>
            <a:chOff x="2236577" y="2547790"/>
            <a:chExt cx="2012918" cy="1222624"/>
          </a:xfrm>
        </p:grpSpPr>
        <p:sp>
          <p:nvSpPr>
            <p:cNvPr id="52" name="Rounded Rectangle 51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rapezoid 52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rapezoid 53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069464" y="370116"/>
            <a:ext cx="856972" cy="580313"/>
            <a:chOff x="2236577" y="2547790"/>
            <a:chExt cx="2012918" cy="1222624"/>
          </a:xfrm>
        </p:grpSpPr>
        <p:sp>
          <p:nvSpPr>
            <p:cNvPr id="56" name="Rounded Rectangle 55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rapezoid 56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rapezoid 57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1882292" y="2266950"/>
            <a:ext cx="614427" cy="416070"/>
            <a:chOff x="2236577" y="2547790"/>
            <a:chExt cx="2012918" cy="1222624"/>
          </a:xfrm>
        </p:grpSpPr>
        <p:sp>
          <p:nvSpPr>
            <p:cNvPr id="60" name="Rounded Rectangle 59"/>
            <p:cNvSpPr/>
            <p:nvPr/>
          </p:nvSpPr>
          <p:spPr>
            <a:xfrm>
              <a:off x="2372367" y="2547790"/>
              <a:ext cx="519206" cy="551089"/>
            </a:xfrm>
            <a:prstGeom prst="roundRect">
              <a:avLst/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Trapezoid 60"/>
            <p:cNvSpPr/>
            <p:nvPr/>
          </p:nvSpPr>
          <p:spPr>
            <a:xfrm rot="10800000">
              <a:off x="2308464" y="2643630"/>
              <a:ext cx="1845175" cy="1046271"/>
            </a:xfrm>
            <a:prstGeom prst="trapezoid">
              <a:avLst>
                <a:gd name="adj" fmla="val 7714"/>
              </a:avLst>
            </a:prstGeom>
            <a:solidFill>
              <a:srgbClr val="001745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rapezoid 61"/>
            <p:cNvSpPr/>
            <p:nvPr/>
          </p:nvSpPr>
          <p:spPr>
            <a:xfrm rot="10800000">
              <a:off x="2236577" y="2835313"/>
              <a:ext cx="2012918" cy="935101"/>
            </a:xfrm>
            <a:prstGeom prst="trapezoid">
              <a:avLst>
                <a:gd name="adj" fmla="val 7714"/>
              </a:avLst>
            </a:prstGeom>
            <a:gradFill>
              <a:gsLst>
                <a:gs pos="0">
                  <a:srgbClr val="001745"/>
                </a:gs>
                <a:gs pos="100000">
                  <a:srgbClr val="002E8E"/>
                </a:gs>
              </a:gsLst>
            </a:gradFill>
            <a:ln>
              <a:noFill/>
            </a:ln>
            <a:effectLst>
              <a:outerShdw blurRad="40000" dist="38100" dir="16200000" rotWithShape="0">
                <a:schemeClr val="bg1">
                  <a:lumMod val="95000"/>
                  <a:alpha val="53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Left Arrow 62"/>
          <p:cNvSpPr/>
          <p:nvPr/>
        </p:nvSpPr>
        <p:spPr>
          <a:xfrm rot="1800000">
            <a:off x="4400382" y="3054085"/>
            <a:ext cx="607070" cy="440243"/>
          </a:xfrm>
          <a:prstGeom prst="leftArrow">
            <a:avLst/>
          </a:prstGeom>
          <a:solidFill>
            <a:srgbClr val="001745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415" y="3588763"/>
            <a:ext cx="589686" cy="784087"/>
          </a:xfrm>
          <a:prstGeom prst="rect">
            <a:avLst/>
          </a:prstGeom>
        </p:spPr>
      </p:pic>
      <p:pic>
        <p:nvPicPr>
          <p:cNvPr id="65" name="Picture 64" descr="Untitled drawing-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692" y="2224503"/>
            <a:ext cx="566013" cy="566013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20" y="2187925"/>
            <a:ext cx="455355" cy="6054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77945" y="3476198"/>
            <a:ext cx="1622843" cy="1683577"/>
            <a:chOff x="3927577" y="3476198"/>
            <a:chExt cx="1622843" cy="1683577"/>
          </a:xfrm>
        </p:grpSpPr>
        <p:sp>
          <p:nvSpPr>
            <p:cNvPr id="21" name="Left Arrow 20"/>
            <p:cNvSpPr/>
            <p:nvPr/>
          </p:nvSpPr>
          <p:spPr>
            <a:xfrm>
              <a:off x="4943350" y="3981113"/>
              <a:ext cx="607070" cy="440243"/>
            </a:xfrm>
            <a:prstGeom prst="leftArrow">
              <a:avLst/>
            </a:prstGeom>
            <a:solidFill>
              <a:srgbClr val="001745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Cube 65"/>
            <p:cNvSpPr/>
            <p:nvPr/>
          </p:nvSpPr>
          <p:spPr>
            <a:xfrm>
              <a:off x="3927577" y="3476198"/>
              <a:ext cx="981459" cy="1547497"/>
            </a:xfrm>
            <a:prstGeom prst="cube">
              <a:avLst/>
            </a:prstGeom>
            <a:solidFill>
              <a:srgbClr val="001745"/>
            </a:solidFill>
            <a:ln>
              <a:solidFill>
                <a:srgbClr val="E9EAF3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3634508" y="4280760"/>
              <a:ext cx="13579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err="1" smtClean="0">
                  <a:solidFill>
                    <a:srgbClr val="E9EAF3"/>
                  </a:solidFill>
                </a:rPr>
                <a:t>ShareFile</a:t>
              </a:r>
              <a:endParaRPr lang="en-US" sz="2000" b="1" dirty="0">
                <a:solidFill>
                  <a:srgbClr val="E9EAF3"/>
                </a:solidFill>
              </a:endParaRP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893854" y="3642165"/>
            <a:ext cx="1631600" cy="732735"/>
            <a:chOff x="800856" y="3509737"/>
            <a:chExt cx="1631600" cy="732735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744" y="3509737"/>
              <a:ext cx="490314" cy="651956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115" y="3536640"/>
              <a:ext cx="490314" cy="651956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485" y="3563613"/>
              <a:ext cx="490314" cy="651956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56" y="3590516"/>
              <a:ext cx="490314" cy="651956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774" y="3509737"/>
              <a:ext cx="490314" cy="651956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145" y="3536640"/>
              <a:ext cx="490314" cy="651956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515" y="3563613"/>
              <a:ext cx="490314" cy="651956"/>
            </a:xfrm>
            <a:prstGeom prst="rect">
              <a:avLst/>
            </a:prstGeom>
          </p:spPr>
        </p:pic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1886" y="3590516"/>
              <a:ext cx="490314" cy="651956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2142" y="3509737"/>
              <a:ext cx="490314" cy="65195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8512" y="3536640"/>
              <a:ext cx="490314" cy="651956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4883" y="3563613"/>
              <a:ext cx="490314" cy="651956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1254" y="3590516"/>
              <a:ext cx="490314" cy="651956"/>
            </a:xfrm>
            <a:prstGeom prst="rect">
              <a:avLst/>
            </a:prstGeom>
          </p:spPr>
        </p:pic>
      </p:grpSp>
      <p:pic>
        <p:nvPicPr>
          <p:cNvPr id="91" name="Picture 9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75" y="3588763"/>
            <a:ext cx="589686" cy="78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6595 -0.10432 " pathEditMode="relative" ptsTypes="AA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336 -0.10463 " pathEditMode="relative" ptsTypes="AA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797 -0.10463 " pathEditMode="relative" ptsTypes="AA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6838 -0.10463 " pathEditMode="relative" ptsTypes="AA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1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37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941E-6 -2.84789E-6 L -0.07016 -0.1083 C -0.08475 -0.13206 -0.10663 -0.14409 -0.12956 -0.14409 C -0.15578 -0.14409 -0.17662 -0.13206 -0.19104 -0.1083 L -0.2605 -2.84789E-6 " pathEditMode="relative" rAng="0" ptsTypes="FffFF">
                                      <p:cBhvr>
                                        <p:cTn id="1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5" y="-7220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16" grpId="0"/>
      <p:bldP spid="16" grpId="1"/>
      <p:bldP spid="16" grpId="2"/>
      <p:bldP spid="17" grpId="0"/>
      <p:bldP spid="17" grpId="1"/>
      <p:bldP spid="17" grpId="2"/>
      <p:bldP spid="18" grpId="0"/>
      <p:bldP spid="18" grpId="1"/>
      <p:bldP spid="18" grpId="2"/>
      <p:bldP spid="19" grpId="0"/>
      <p:bldP spid="19" grpId="1"/>
      <p:bldP spid="19" grpId="2"/>
      <p:bldP spid="23" grpId="0" animBg="1"/>
      <p:bldP spid="24" grpId="0" animBg="1"/>
      <p:bldP spid="44" grpId="0" animBg="1"/>
      <p:bldP spid="44" grpId="1" animBg="1"/>
      <p:bldP spid="49" grpId="0" animBg="1"/>
      <p:bldP spid="49" grpId="1" animBg="1"/>
      <p:bldP spid="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By the numbers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5797"/>
            <a:ext cx="8229600" cy="3898404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27 Java class files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15 layout files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200+ hours of coding</a:t>
            </a:r>
          </a:p>
          <a:p>
            <a:pPr lvl="0"/>
            <a:r>
              <a:rPr lang="en-US" sz="2800" dirty="0" err="1" smtClean="0">
                <a:solidFill>
                  <a:srgbClr val="001745"/>
                </a:solidFill>
              </a:rPr>
              <a:t>StaySafe</a:t>
            </a:r>
            <a:r>
              <a:rPr lang="en-US" sz="2800" dirty="0" smtClean="0">
                <a:solidFill>
                  <a:srgbClr val="001745"/>
                </a:solidFill>
              </a:rPr>
              <a:t> – 12000+ lines of code</a:t>
            </a:r>
          </a:p>
          <a:p>
            <a:r>
              <a:rPr lang="en-US" sz="2800" dirty="0">
                <a:solidFill>
                  <a:srgbClr val="001745"/>
                </a:solidFill>
              </a:rPr>
              <a:t>KeepSafe – </a:t>
            </a:r>
            <a:r>
              <a:rPr lang="en-US" sz="2800" dirty="0" smtClean="0">
                <a:solidFill>
                  <a:srgbClr val="001745"/>
                </a:solidFill>
              </a:rPr>
              <a:t>7000+ </a:t>
            </a:r>
            <a:r>
              <a:rPr lang="en-US" sz="2800" dirty="0">
                <a:solidFill>
                  <a:srgbClr val="001745"/>
                </a:solidFill>
              </a:rPr>
              <a:t>lines of </a:t>
            </a:r>
            <a:r>
              <a:rPr lang="en-US" sz="2800" dirty="0" smtClean="0">
                <a:solidFill>
                  <a:srgbClr val="001745"/>
                </a:solidFill>
              </a:rPr>
              <a:t>code</a:t>
            </a:r>
            <a:endParaRPr lang="en-US" sz="2800" dirty="0">
              <a:solidFill>
                <a:srgbClr val="001745"/>
              </a:solidFill>
            </a:endParaRP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150+ output variables/values</a:t>
            </a:r>
            <a:endParaRPr lang="en-US" sz="2800" dirty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18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Technology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1745"/>
                </a:solidFill>
              </a:rPr>
              <a:t>Software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Eclipse (Luna)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Android SDK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Hardware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Samsung Tablet running Android version 4.4.0+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Auxiliary Computers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094" y="3960090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Issues Encountered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Android delivery limitations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File input/output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Time constraints and scheduling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Version update handling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JSON </a:t>
            </a:r>
            <a:r>
              <a:rPr lang="en-US" dirty="0" smtClean="0">
                <a:solidFill>
                  <a:srgbClr val="001745"/>
                </a:solidFill>
              </a:rPr>
              <a:t>structure and implementation</a:t>
            </a:r>
            <a:endParaRPr lang="en-US" dirty="0" smtClean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Takeaways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Well defined requirements are key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Constant communication across teams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Active and timely feedback from customer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Testing Assistance</a:t>
            </a:r>
            <a:endParaRPr lang="en-US" dirty="0">
              <a:solidFill>
                <a:srgbClr val="001745"/>
              </a:solidFill>
            </a:endParaRP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User acceptance testing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Document as you go</a:t>
            </a:r>
            <a:endParaRPr lang="en-US" dirty="0">
              <a:solidFill>
                <a:srgbClr val="001745"/>
              </a:solidFill>
            </a:endParaRPr>
          </a:p>
          <a:p>
            <a:pPr lvl="1"/>
            <a:endParaRPr lang="en-US" dirty="0" smtClean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  <a:effectLst/>
              </a:rPr>
              <a:t>Topics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MakeSafe Background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Requirements and Goals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Software Overview </a:t>
            </a:r>
          </a:p>
          <a:p>
            <a:pPr lvl="1"/>
            <a:r>
              <a:rPr lang="en-US" dirty="0" err="1" smtClean="0">
                <a:solidFill>
                  <a:srgbClr val="001745"/>
                </a:solidFill>
              </a:rPr>
              <a:t>StaySafe</a:t>
            </a:r>
            <a:r>
              <a:rPr lang="en-US" dirty="0">
                <a:solidFill>
                  <a:srgbClr val="001745"/>
                </a:solidFill>
              </a:rPr>
              <a:t> </a:t>
            </a:r>
            <a:r>
              <a:rPr lang="en-US" dirty="0" smtClean="0">
                <a:solidFill>
                  <a:srgbClr val="001745"/>
                </a:solidFill>
              </a:rPr>
              <a:t>and </a:t>
            </a:r>
            <a:r>
              <a:rPr lang="en-US" dirty="0" err="1" smtClean="0">
                <a:solidFill>
                  <a:srgbClr val="001745"/>
                </a:solidFill>
              </a:rPr>
              <a:t>KeepSafe</a:t>
            </a:r>
            <a:endParaRPr lang="en-US" dirty="0" smtClean="0">
              <a:solidFill>
                <a:srgbClr val="001745"/>
              </a:solidFill>
            </a:endParaRPr>
          </a:p>
          <a:p>
            <a:r>
              <a:rPr lang="en-US" dirty="0" smtClean="0">
                <a:solidFill>
                  <a:srgbClr val="001745"/>
                </a:solidFill>
              </a:rPr>
              <a:t>Issues/Lessons learned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Results</a:t>
            </a:r>
            <a:endParaRPr lang="en-US" dirty="0">
              <a:solidFill>
                <a:srgbClr val="001745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25406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6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Results and Future Work</a:t>
            </a:r>
            <a:endParaRPr lang="en-US" b="1" dirty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846" y="1063229"/>
            <a:ext cx="7632248" cy="333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800" dirty="0" err="1" smtClean="0">
                <a:solidFill>
                  <a:srgbClr val="001745"/>
                </a:solidFill>
              </a:rPr>
              <a:t>StaySafe</a:t>
            </a:r>
            <a:r>
              <a:rPr lang="en-US" sz="2800" dirty="0" smtClean="0">
                <a:solidFill>
                  <a:srgbClr val="001745"/>
                </a:solidFill>
              </a:rPr>
              <a:t> application completed</a:t>
            </a:r>
          </a:p>
          <a:p>
            <a:pPr marL="457200" indent="-4572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800" dirty="0" err="1" smtClean="0">
                <a:solidFill>
                  <a:srgbClr val="001745"/>
                </a:solidFill>
              </a:rPr>
              <a:t>KeepSafe</a:t>
            </a:r>
            <a:r>
              <a:rPr lang="en-US" sz="2800" dirty="0" smtClean="0">
                <a:solidFill>
                  <a:srgbClr val="001745"/>
                </a:solidFill>
              </a:rPr>
              <a:t> </a:t>
            </a:r>
            <a:r>
              <a:rPr lang="en-US" sz="2800" dirty="0">
                <a:solidFill>
                  <a:srgbClr val="001745"/>
                </a:solidFill>
              </a:rPr>
              <a:t>publishing software established for interaction with StaySafe</a:t>
            </a:r>
          </a:p>
          <a:p>
            <a:pPr marL="457200" indent="-4572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1745"/>
                </a:solidFill>
              </a:rPr>
              <a:t>Data output for research</a:t>
            </a:r>
          </a:p>
          <a:p>
            <a:pPr marL="457200" indent="-4572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1745"/>
                </a:solidFill>
              </a:rPr>
              <a:t>Production deployment in Summer 2015</a:t>
            </a:r>
          </a:p>
          <a:p>
            <a:pPr marL="457200" indent="-4572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800" dirty="0" smtClean="0">
                <a:solidFill>
                  <a:srgbClr val="001745"/>
                </a:solidFill>
              </a:rPr>
              <a:t>Adaptable to different subject areas</a:t>
            </a:r>
          </a:p>
          <a:p>
            <a:pPr lvl="0">
              <a:lnSpc>
                <a:spcPct val="110000"/>
              </a:lnSpc>
              <a:buSzPct val="130000"/>
              <a:defRPr/>
            </a:pPr>
            <a:endParaRPr lang="en-US" sz="2400" dirty="0">
              <a:solidFill>
                <a:srgbClr val="001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20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1745"/>
                </a:solidFill>
              </a:rPr>
              <a:t>Acknowledgements</a:t>
            </a:r>
            <a:endParaRPr lang="en-US" b="1" dirty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7846" y="1063229"/>
            <a:ext cx="7632248" cy="333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001745"/>
                </a:solidFill>
              </a:rPr>
              <a:t>Sponsors:</a:t>
            </a: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Wayne E Lehman,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r>
              <a:rPr lang="en-US" sz="2400" dirty="0" smtClean="0">
                <a:solidFill>
                  <a:srgbClr val="001745"/>
                </a:solidFill>
              </a:rPr>
              <a:t> (Principle Investigator)</a:t>
            </a: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Jennifer </a:t>
            </a:r>
            <a:r>
              <a:rPr lang="en-US" sz="2400" dirty="0" err="1" smtClean="0">
                <a:solidFill>
                  <a:srgbClr val="001745"/>
                </a:solidFill>
              </a:rPr>
              <a:t>Pankow</a:t>
            </a:r>
            <a:r>
              <a:rPr lang="en-US" sz="2400" dirty="0" smtClean="0">
                <a:solidFill>
                  <a:srgbClr val="001745"/>
                </a:solidFill>
              </a:rPr>
              <a:t>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r>
              <a:rPr lang="en-US" sz="2400" dirty="0" smtClean="0">
                <a:solidFill>
                  <a:srgbClr val="001745"/>
                </a:solidFill>
              </a:rPr>
              <a:t> (Project Director)</a:t>
            </a: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Grace Rowan,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r>
              <a:rPr lang="en-US" sz="2400" dirty="0" smtClean="0">
                <a:solidFill>
                  <a:srgbClr val="001745"/>
                </a:solidFill>
              </a:rPr>
              <a:t> (Data Manager)</a:t>
            </a: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Julie Gray,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r>
              <a:rPr lang="en-US" sz="2400" dirty="0" smtClean="0">
                <a:solidFill>
                  <a:srgbClr val="001745"/>
                </a:solidFill>
              </a:rPr>
              <a:t> (Research Scientist)</a:t>
            </a:r>
          </a:p>
          <a:p>
            <a:pPr marL="342900" indent="-342900">
              <a:lnSpc>
                <a:spcPct val="110000"/>
              </a:lnSpc>
              <a:buSzPct val="130000"/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001745"/>
                </a:solidFill>
              </a:rPr>
              <a:t>Faculty Advisors:</a:t>
            </a: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Donnell Payne,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endParaRPr lang="en-US" sz="2400" dirty="0" smtClean="0">
              <a:solidFill>
                <a:srgbClr val="001745"/>
              </a:solidFill>
            </a:endParaRPr>
          </a:p>
          <a:p>
            <a:pPr marL="800100" lvl="1" indent="-342900">
              <a:lnSpc>
                <a:spcPct val="110000"/>
              </a:lnSpc>
              <a:buSzPct val="130000"/>
              <a:buFont typeface="Lucida Grande"/>
              <a:buChar char="-"/>
              <a:defRPr/>
            </a:pPr>
            <a:r>
              <a:rPr lang="en-US" sz="2400" dirty="0" smtClean="0">
                <a:solidFill>
                  <a:srgbClr val="001745"/>
                </a:solidFill>
              </a:rPr>
              <a:t>Julie Gray, </a:t>
            </a:r>
            <a:r>
              <a:rPr lang="en-US" sz="2400" dirty="0" err="1" smtClean="0">
                <a:solidFill>
                  <a:srgbClr val="001745"/>
                </a:solidFill>
              </a:rPr>
              <a:t>Ph.D</a:t>
            </a:r>
            <a:endParaRPr lang="en-US" sz="2400" dirty="0">
              <a:solidFill>
                <a:srgbClr val="001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3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er Log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544" y="1500649"/>
            <a:ext cx="2164912" cy="2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Background</a:t>
            </a:r>
            <a:endParaRPr lang="en-US" b="1" dirty="0">
              <a:solidFill>
                <a:srgbClr val="00174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23547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1745"/>
                </a:solidFill>
              </a:rPr>
              <a:t>Project Sponsored by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Institute of Behavioral Research at TCU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Funded by Grant to TCU through NIDA/NIH</a:t>
            </a:r>
          </a:p>
          <a:p>
            <a:r>
              <a:rPr lang="en-US" b="1" dirty="0" smtClean="0">
                <a:solidFill>
                  <a:srgbClr val="001745"/>
                </a:solidFill>
              </a:rPr>
              <a:t>D</a:t>
            </a:r>
            <a:r>
              <a:rPr lang="en-US" dirty="0" smtClean="0">
                <a:solidFill>
                  <a:srgbClr val="001745"/>
                </a:solidFill>
              </a:rPr>
              <a:t>isease </a:t>
            </a:r>
            <a:r>
              <a:rPr lang="en-US" b="1" dirty="0" smtClean="0">
                <a:solidFill>
                  <a:srgbClr val="001745"/>
                </a:solidFill>
              </a:rPr>
              <a:t>R</a:t>
            </a:r>
            <a:r>
              <a:rPr lang="en-US" dirty="0" smtClean="0">
                <a:solidFill>
                  <a:srgbClr val="001745"/>
                </a:solidFill>
              </a:rPr>
              <a:t>isk </a:t>
            </a:r>
            <a:r>
              <a:rPr lang="en-US" b="1" dirty="0" smtClean="0">
                <a:solidFill>
                  <a:srgbClr val="001745"/>
                </a:solidFill>
              </a:rPr>
              <a:t>R</a:t>
            </a:r>
            <a:r>
              <a:rPr lang="en-US" dirty="0" smtClean="0">
                <a:solidFill>
                  <a:srgbClr val="001745"/>
                </a:solidFill>
              </a:rPr>
              <a:t>eduction in criminal justice systems</a:t>
            </a:r>
          </a:p>
          <a:p>
            <a:pPr lvl="1"/>
            <a:r>
              <a:rPr lang="en-US" dirty="0" smtClean="0">
                <a:solidFill>
                  <a:srgbClr val="001745"/>
                </a:solidFill>
              </a:rPr>
              <a:t>No </a:t>
            </a:r>
            <a:r>
              <a:rPr lang="en-US" dirty="0" smtClean="0">
                <a:solidFill>
                  <a:srgbClr val="001745"/>
                </a:solidFill>
              </a:rPr>
              <a:t>policies or integration</a:t>
            </a:r>
          </a:p>
          <a:p>
            <a:r>
              <a:rPr lang="en-US" dirty="0" smtClean="0">
                <a:solidFill>
                  <a:srgbClr val="001745"/>
                </a:solidFill>
              </a:rPr>
              <a:t>Multi-phase research project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1745"/>
                </a:solidFill>
              </a:rPr>
              <a:t>							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71674" y="4274052"/>
            <a:ext cx="4800652" cy="869449"/>
            <a:chOff x="1941027" y="4274052"/>
            <a:chExt cx="4800652" cy="869449"/>
          </a:xfrm>
        </p:grpSpPr>
        <p:pic>
          <p:nvPicPr>
            <p:cNvPr id="8" name="Picture 7" descr="DRR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8823" y="4274052"/>
              <a:ext cx="2052856" cy="869448"/>
            </a:xfrm>
            <a:prstGeom prst="rect">
              <a:avLst/>
            </a:prstGeom>
          </p:spPr>
        </p:pic>
        <p:pic>
          <p:nvPicPr>
            <p:cNvPr id="9" name="Picture 8" descr="DRR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1027" y="4274052"/>
              <a:ext cx="2050859" cy="86944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13702" y="4397818"/>
              <a:ext cx="4557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dirty="0" smtClean="0">
                  <a:solidFill>
                    <a:srgbClr val="001745"/>
                  </a:solidFill>
                </a:rPr>
                <a:t>&amp;</a:t>
              </a:r>
              <a:endParaRPr lang="en-US" sz="3000" dirty="0">
                <a:solidFill>
                  <a:srgbClr val="00174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20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Project </a:t>
            </a:r>
            <a:r>
              <a:rPr lang="en-US" b="1" dirty="0" smtClean="0">
                <a:solidFill>
                  <a:srgbClr val="001745"/>
                </a:solidFill>
                <a:effectLst/>
              </a:rPr>
              <a:t>Requirements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0345"/>
            <a:ext cx="8229600" cy="3898404"/>
          </a:xfrm>
        </p:spPr>
        <p:txBody>
          <a:bodyPr>
            <a:normAutofit/>
          </a:bodyPr>
          <a:lstStyle/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An application for Android tablets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12 </a:t>
            </a:r>
            <a:r>
              <a:rPr lang="en-US" sz="2800" dirty="0" smtClean="0">
                <a:solidFill>
                  <a:srgbClr val="001745"/>
                </a:solidFill>
              </a:rPr>
              <a:t>self-administered didactic sessions  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User </a:t>
            </a:r>
            <a:r>
              <a:rPr lang="en-US" sz="2800" dirty="0">
                <a:solidFill>
                  <a:srgbClr val="001745"/>
                </a:solidFill>
              </a:rPr>
              <a:t>interactions </a:t>
            </a:r>
            <a:r>
              <a:rPr lang="en-US" sz="2800" dirty="0" smtClean="0">
                <a:solidFill>
                  <a:srgbClr val="001745"/>
                </a:solidFill>
              </a:rPr>
              <a:t>saved </a:t>
            </a:r>
            <a:r>
              <a:rPr lang="en-US" sz="2800" dirty="0">
                <a:solidFill>
                  <a:srgbClr val="001745"/>
                </a:solidFill>
              </a:rPr>
              <a:t>for </a:t>
            </a:r>
            <a:r>
              <a:rPr lang="en-US" sz="2800" dirty="0" smtClean="0">
                <a:solidFill>
                  <a:srgbClr val="001745"/>
                </a:solidFill>
              </a:rPr>
              <a:t>analysis</a:t>
            </a:r>
            <a:endParaRPr lang="en-US" sz="2800" dirty="0">
              <a:solidFill>
                <a:srgbClr val="001745"/>
              </a:solidFill>
            </a:endParaRP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Minimal administration, training, and maintenance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Free to probation departments through IBR</a:t>
            </a:r>
            <a:endParaRPr lang="en-US" sz="2800" dirty="0">
              <a:solidFill>
                <a:srgbClr val="001745"/>
              </a:solidFill>
            </a:endParaRPr>
          </a:p>
          <a:p>
            <a:r>
              <a:rPr lang="en-US" sz="2800" dirty="0" smtClean="0">
                <a:solidFill>
                  <a:srgbClr val="001745"/>
                </a:solidFill>
              </a:rPr>
              <a:t>Post-delivery </a:t>
            </a:r>
            <a:r>
              <a:rPr lang="en-US" sz="2800" dirty="0">
                <a:solidFill>
                  <a:srgbClr val="001745"/>
                </a:solidFill>
              </a:rPr>
              <a:t>v</a:t>
            </a:r>
            <a:r>
              <a:rPr lang="en-US" sz="2800" dirty="0" smtClean="0">
                <a:solidFill>
                  <a:srgbClr val="001745"/>
                </a:solidFill>
              </a:rPr>
              <a:t>ersion </a:t>
            </a:r>
            <a:r>
              <a:rPr lang="en-US" sz="2800" dirty="0">
                <a:solidFill>
                  <a:srgbClr val="001745"/>
                </a:solidFill>
              </a:rPr>
              <a:t>updates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1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Project Goals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87"/>
            <a:ext cx="8229600" cy="3434603"/>
          </a:xfrm>
        </p:spPr>
        <p:txBody>
          <a:bodyPr>
            <a:noAutofit/>
          </a:bodyPr>
          <a:lstStyle/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Extensive feedback </a:t>
            </a:r>
            <a:r>
              <a:rPr lang="en-US" sz="2800" dirty="0">
                <a:solidFill>
                  <a:srgbClr val="001745"/>
                </a:solidFill>
              </a:rPr>
              <a:t>o</a:t>
            </a:r>
            <a:r>
              <a:rPr lang="en-US" sz="2800" dirty="0" smtClean="0">
                <a:solidFill>
                  <a:srgbClr val="001745"/>
                </a:solidFill>
              </a:rPr>
              <a:t>pportunity</a:t>
            </a:r>
            <a:endParaRPr lang="en-US" sz="2800" dirty="0">
              <a:solidFill>
                <a:srgbClr val="001745"/>
              </a:solidFill>
            </a:endParaRPr>
          </a:p>
          <a:p>
            <a:r>
              <a:rPr lang="en-US" sz="2800" dirty="0" smtClean="0">
                <a:solidFill>
                  <a:srgbClr val="001745"/>
                </a:solidFill>
              </a:rPr>
              <a:t>Meeting requirements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Simple </a:t>
            </a:r>
            <a:r>
              <a:rPr lang="en-US" sz="2800" dirty="0" smtClean="0">
                <a:solidFill>
                  <a:srgbClr val="001745"/>
                </a:solidFill>
              </a:rPr>
              <a:t>curriculum updates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Application sustainability</a:t>
            </a:r>
          </a:p>
          <a:p>
            <a:pPr lvl="0"/>
            <a:r>
              <a:rPr lang="en-US" sz="2800" dirty="0" smtClean="0">
                <a:solidFill>
                  <a:srgbClr val="001745"/>
                </a:solidFill>
              </a:rPr>
              <a:t>Facilitate </a:t>
            </a:r>
            <a:r>
              <a:rPr lang="en-US" sz="2800" dirty="0" smtClean="0">
                <a:solidFill>
                  <a:srgbClr val="001745"/>
                </a:solidFill>
              </a:rPr>
              <a:t>IBR research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  <p:pic>
        <p:nvPicPr>
          <p:cNvPr id="7" name="Picture 6" descr="Screenshot_2015-04-29-14-14-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40" y="1304588"/>
            <a:ext cx="2543760" cy="1655549"/>
          </a:xfrm>
          <a:prstGeom prst="rect">
            <a:avLst/>
          </a:prstGeom>
        </p:spPr>
      </p:pic>
      <p:pic>
        <p:nvPicPr>
          <p:cNvPr id="6" name="Picture 5" descr="Screenshot_2015-04-29-14-30-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33" y="2129966"/>
            <a:ext cx="2504661" cy="1660342"/>
          </a:xfrm>
          <a:prstGeom prst="rect">
            <a:avLst/>
          </a:prstGeom>
        </p:spPr>
      </p:pic>
      <p:pic>
        <p:nvPicPr>
          <p:cNvPr id="8" name="Picture 7" descr="Ful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61" y="2960137"/>
            <a:ext cx="2543760" cy="163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0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Project Schedule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87"/>
            <a:ext cx="8229600" cy="3434603"/>
          </a:xfrm>
        </p:spPr>
        <p:txBody>
          <a:bodyPr>
            <a:noAutofit/>
          </a:bodyPr>
          <a:lstStyle/>
          <a:p>
            <a:pPr lvl="0"/>
            <a:r>
              <a:rPr lang="en-US" sz="2400" dirty="0" smtClean="0">
                <a:solidFill>
                  <a:srgbClr val="001745"/>
                </a:solidFill>
              </a:rPr>
              <a:t>Iteration 1 (Ended 1/9)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First delivery of application with </a:t>
            </a:r>
            <a:r>
              <a:rPr lang="en-US" sz="2000" dirty="0">
                <a:solidFill>
                  <a:srgbClr val="001745"/>
                </a:solidFill>
              </a:rPr>
              <a:t>i</a:t>
            </a:r>
            <a:r>
              <a:rPr lang="en-US" sz="2000" dirty="0" smtClean="0">
                <a:solidFill>
                  <a:srgbClr val="001745"/>
                </a:solidFill>
              </a:rPr>
              <a:t>nitial design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Requirements gathering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Application framework</a:t>
            </a:r>
          </a:p>
          <a:p>
            <a:pPr lvl="0"/>
            <a:r>
              <a:rPr lang="en-US" sz="2400" dirty="0" smtClean="0">
                <a:solidFill>
                  <a:srgbClr val="001745"/>
                </a:solidFill>
              </a:rPr>
              <a:t>Iteration 2 (Ended 1/30)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Main functionality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Initial data variable export </a:t>
            </a:r>
          </a:p>
          <a:p>
            <a:pPr lvl="1"/>
            <a:endParaRPr lang="en-US" sz="2000" dirty="0" smtClean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5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Project Schedule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4587"/>
            <a:ext cx="8229600" cy="343460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1745"/>
                </a:solidFill>
              </a:rPr>
              <a:t>Iteration 3 (Ended 3/19)</a:t>
            </a:r>
          </a:p>
          <a:p>
            <a:pPr lvl="1"/>
            <a:r>
              <a:rPr lang="en-US" sz="2000" dirty="0">
                <a:solidFill>
                  <a:srgbClr val="001745"/>
                </a:solidFill>
              </a:rPr>
              <a:t>F</a:t>
            </a:r>
            <a:r>
              <a:rPr lang="en-US" sz="2000" dirty="0" smtClean="0">
                <a:solidFill>
                  <a:srgbClr val="001745"/>
                </a:solidFill>
              </a:rPr>
              <a:t>unctional application 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User acceptance testing</a:t>
            </a:r>
            <a:endParaRPr lang="en-US" sz="2000" dirty="0" smtClean="0">
              <a:solidFill>
                <a:srgbClr val="001745"/>
              </a:solidFill>
            </a:endParaRP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Initial curriculum publishing application </a:t>
            </a:r>
            <a:endParaRPr lang="en-US" sz="2000" dirty="0">
              <a:solidFill>
                <a:srgbClr val="001745"/>
              </a:solidFill>
            </a:endParaRPr>
          </a:p>
          <a:p>
            <a:pPr lvl="0"/>
            <a:r>
              <a:rPr lang="en-US" sz="2400" dirty="0" smtClean="0">
                <a:solidFill>
                  <a:srgbClr val="001745"/>
                </a:solidFill>
              </a:rPr>
              <a:t>Iteration 4 (Ended 4/1)</a:t>
            </a:r>
          </a:p>
          <a:p>
            <a:pPr lvl="1"/>
            <a:r>
              <a:rPr lang="en-US" sz="2000" dirty="0" smtClean="0">
                <a:solidFill>
                  <a:srgbClr val="001745"/>
                </a:solidFill>
              </a:rPr>
              <a:t>Support for all dynamic content </a:t>
            </a:r>
          </a:p>
          <a:p>
            <a:pPr lvl="1"/>
            <a:r>
              <a:rPr lang="en-US" sz="2000" dirty="0">
                <a:solidFill>
                  <a:srgbClr val="001745"/>
                </a:solidFill>
              </a:rPr>
              <a:t>R</a:t>
            </a:r>
            <a:r>
              <a:rPr lang="en-US" sz="2000" dirty="0" smtClean="0">
                <a:solidFill>
                  <a:srgbClr val="001745"/>
                </a:solidFill>
              </a:rPr>
              <a:t>evisions, testing, bug corrections </a:t>
            </a:r>
          </a:p>
          <a:p>
            <a:r>
              <a:rPr lang="en-US" sz="2400" dirty="0" smtClean="0">
                <a:solidFill>
                  <a:srgbClr val="001745"/>
                </a:solidFill>
              </a:rPr>
              <a:t>Final Delivery (4/23)</a:t>
            </a:r>
            <a:endParaRPr lang="en-US" sz="2000" dirty="0">
              <a:solidFill>
                <a:srgbClr val="001745"/>
              </a:solidFill>
            </a:endParaRPr>
          </a:p>
          <a:p>
            <a:pPr lvl="1"/>
            <a:endParaRPr lang="en-US" sz="2000" dirty="0" smtClean="0">
              <a:solidFill>
                <a:srgbClr val="001745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1745"/>
              </a:solidFill>
            </a:endParaRPr>
          </a:p>
          <a:p>
            <a:pPr marL="457200" lvl="1" indent="0">
              <a:buNone/>
            </a:pPr>
            <a:endParaRPr lang="en-US" sz="2000" dirty="0" smtClean="0">
              <a:solidFill>
                <a:srgbClr val="00174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0094" y="3948545"/>
            <a:ext cx="1203905" cy="119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0523" y="1557868"/>
            <a:ext cx="2042956" cy="202776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2981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/>
          <a:p>
            <a:r>
              <a:rPr lang="en-US" b="1" dirty="0" smtClean="0">
                <a:solidFill>
                  <a:srgbClr val="001745"/>
                </a:solidFill>
              </a:rPr>
              <a:t>MakeSafe Software</a:t>
            </a:r>
            <a:endParaRPr lang="en-US" b="1" dirty="0">
              <a:solidFill>
                <a:srgbClr val="001745"/>
              </a:solidFill>
              <a:effectLst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964" y="2064882"/>
            <a:ext cx="1023020" cy="101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92" y="2171293"/>
            <a:ext cx="1023018" cy="80091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766241" y="2188328"/>
            <a:ext cx="3456467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1745"/>
            </a:solidFill>
          </a:ln>
          <a:effectLst/>
        </p:spPr>
        <p:txBody>
          <a:bodyPr wrap="square" lIns="182880" tIns="0" rIns="182880" bIns="91440" numCol="1" spcCol="54864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1745"/>
                </a:solidFill>
                <a:latin typeface="Calibri"/>
                <a:cs typeface="Calibri"/>
              </a:rPr>
              <a:t>StaySafe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/>
                <a:cs typeface="Calibri"/>
              </a:rPr>
              <a:t>A</a:t>
            </a:r>
            <a:r>
              <a:rPr lang="en-US" sz="1600" dirty="0" smtClean="0">
                <a:latin typeface="Calibri"/>
                <a:cs typeface="Calibri"/>
              </a:rPr>
              <a:t>pplication for Android tablets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Calibri"/>
              </a:rPr>
              <a:t>The interaction point for probationers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Calibri"/>
              </a:rPr>
              <a:t>Reads in content dynamically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Calibri"/>
                <a:cs typeface="Calibri"/>
              </a:rPr>
              <a:t>O</a:t>
            </a:r>
            <a:r>
              <a:rPr lang="en-US" sz="1600" dirty="0" smtClean="0">
                <a:latin typeface="Calibri"/>
                <a:cs typeface="Calibri"/>
              </a:rPr>
              <a:t>utputs research data</a:t>
            </a: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8968" y="2200620"/>
            <a:ext cx="3456467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 cmpd="sng">
            <a:solidFill>
              <a:srgbClr val="001745"/>
            </a:solidFill>
          </a:ln>
          <a:effectLst/>
        </p:spPr>
        <p:txBody>
          <a:bodyPr wrap="square" lIns="182880" tIns="0" rIns="182880" bIns="91440" numCol="1" spcCol="548640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001745"/>
                </a:solidFill>
                <a:latin typeface="Calibri"/>
                <a:cs typeface="Calibri"/>
              </a:rPr>
              <a:t>KeepSafe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Calibri"/>
              </a:rPr>
              <a:t>Simple interface to edit complex JSON file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Calibri"/>
              </a:rPr>
              <a:t>Publishes new versions of the </a:t>
            </a:r>
            <a:r>
              <a:rPr lang="en-US" sz="1600" dirty="0" err="1" smtClean="0">
                <a:latin typeface="Calibri"/>
                <a:cs typeface="Calibri"/>
              </a:rPr>
              <a:t>StaySafe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smtClean="0">
                <a:latin typeface="Calibri"/>
                <a:cs typeface="Calibri"/>
              </a:rPr>
              <a:t>curriculum</a:t>
            </a:r>
          </a:p>
          <a:p>
            <a:pPr marL="228600" indent="-22860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latin typeface="Calibri"/>
                <a:cs typeface="Calibri"/>
              </a:rPr>
              <a:t>Standalone Java application</a:t>
            </a:r>
          </a:p>
        </p:txBody>
      </p:sp>
    </p:spTree>
    <p:extLst>
      <p:ext uri="{BB962C8B-B14F-4D97-AF65-F5344CB8AC3E}">
        <p14:creationId xmlns:p14="http://schemas.microsoft.com/office/powerpoint/2010/main" val="92801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115 2.53469E-6 L -5.55556E-7 2.5346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6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44 2.53469E-6 L 5.55556E-7 2.53469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13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53469E-6 L -5.55556E-7 -0.19519 " pathEditMode="relative" rAng="0" ptsTypes="AA">
                                      <p:cBhvr>
                                        <p:cTn id="23" dur="7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7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3469E-6 L 5.55556E-7 -0.19519 " pathEditMode="relative" rAng="0" ptsTypes="AA">
                                      <p:cBhvr>
                                        <p:cTn id="30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7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1890</TotalTime>
  <Words>1466</Words>
  <Application>Microsoft Macintosh PowerPoint</Application>
  <PresentationFormat>On-screen Show (16:9)</PresentationFormat>
  <Paragraphs>351</Paragraphs>
  <Slides>32</Slides>
  <Notes>27</Notes>
  <HiddenSlides>8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Team</vt:lpstr>
      <vt:lpstr>Topics</vt:lpstr>
      <vt:lpstr>Background</vt:lpstr>
      <vt:lpstr>Project Requirements</vt:lpstr>
      <vt:lpstr>Project Goals</vt:lpstr>
      <vt:lpstr>Project Schedule</vt:lpstr>
      <vt:lpstr>Project Schedule</vt:lpstr>
      <vt:lpstr>MakeSafe Software</vt:lpstr>
      <vt:lpstr>PowerPoint Presentation</vt:lpstr>
      <vt:lpstr>StaySafe Session Structure Overview</vt:lpstr>
      <vt:lpstr>Session Structure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StaySafe in Action</vt:lpstr>
      <vt:lpstr>KeepSafe Application</vt:lpstr>
      <vt:lpstr>KeepSafe Application</vt:lpstr>
      <vt:lpstr>DRR1 – WaySafe </vt:lpstr>
      <vt:lpstr>DRR2 – StaySafe </vt:lpstr>
      <vt:lpstr>PowerPoint Presentation</vt:lpstr>
      <vt:lpstr>PowerPoint Presentation</vt:lpstr>
      <vt:lpstr>PowerPoint Presentation</vt:lpstr>
      <vt:lpstr>By the numbers</vt:lpstr>
      <vt:lpstr>Technology</vt:lpstr>
      <vt:lpstr>Issues Encountered</vt:lpstr>
      <vt:lpstr>Takeaways</vt:lpstr>
      <vt:lpstr>Results and Future Work</vt:lpstr>
      <vt:lpstr>Acknowledgements</vt:lpstr>
      <vt:lpstr>PowerPoint Presentation</vt:lpstr>
    </vt:vector>
  </TitlesOfParts>
  <Company>TCU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 User</dc:creator>
  <cp:lastModifiedBy>Matthew Butz</cp:lastModifiedBy>
  <cp:revision>276</cp:revision>
  <dcterms:created xsi:type="dcterms:W3CDTF">2014-12-11T00:44:23Z</dcterms:created>
  <dcterms:modified xsi:type="dcterms:W3CDTF">2015-04-29T21:54:18Z</dcterms:modified>
</cp:coreProperties>
</file>