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sdx" ContentType="application/vnd.ms-visio.drawing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33"/>
  </p:notesMasterIdLst>
  <p:sldIdLst>
    <p:sldId id="256" r:id="rId2"/>
    <p:sldId id="262" r:id="rId3"/>
    <p:sldId id="264" r:id="rId4"/>
    <p:sldId id="265" r:id="rId5"/>
    <p:sldId id="266" r:id="rId6"/>
    <p:sldId id="303" r:id="rId7"/>
    <p:sldId id="269" r:id="rId8"/>
    <p:sldId id="267" r:id="rId9"/>
    <p:sldId id="268" r:id="rId10"/>
    <p:sldId id="301" r:id="rId11"/>
    <p:sldId id="275" r:id="rId12"/>
    <p:sldId id="271" r:id="rId13"/>
    <p:sldId id="304" r:id="rId14"/>
    <p:sldId id="305" r:id="rId15"/>
    <p:sldId id="306" r:id="rId16"/>
    <p:sldId id="307" r:id="rId17"/>
    <p:sldId id="277" r:id="rId18"/>
    <p:sldId id="278" r:id="rId19"/>
    <p:sldId id="282" r:id="rId20"/>
    <p:sldId id="308" r:id="rId21"/>
    <p:sldId id="309" r:id="rId22"/>
    <p:sldId id="310" r:id="rId23"/>
    <p:sldId id="311" r:id="rId24"/>
    <p:sldId id="312" r:id="rId25"/>
    <p:sldId id="300" r:id="rId26"/>
    <p:sldId id="314" r:id="rId27"/>
    <p:sldId id="315" r:id="rId28"/>
    <p:sldId id="313" r:id="rId29"/>
    <p:sldId id="302" r:id="rId30"/>
    <p:sldId id="317" r:id="rId31"/>
    <p:sldId id="318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2203" autoAdjust="0"/>
  </p:normalViewPr>
  <p:slideViewPr>
    <p:cSldViewPr>
      <p:cViewPr>
        <p:scale>
          <a:sx n="110" d="100"/>
          <a:sy n="110" d="100"/>
        </p:scale>
        <p:origin x="-164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0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E71929-EAD9-435A-B829-72560F705CFB}" type="datetimeFigureOut">
              <a:rPr lang="en-US" smtClean="0"/>
              <a:t>12/11/2013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6B2A65-EA57-49CB-B191-624671263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02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B2A65-EA57-49CB-B191-62467126380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151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B2A65-EA57-49CB-B191-62467126380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1513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B2A65-EA57-49CB-B191-62467126380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1513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B2A65-EA57-49CB-B191-62467126380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1513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B2A65-EA57-49CB-B191-62467126380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151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31474-B1EC-4879-BBBF-087D654D7A24}" type="datetime1">
              <a:rPr lang="en-US" smtClean="0"/>
              <a:t>12/11/2013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5334000" cy="365760"/>
          </a:xfrm>
        </p:spPr>
        <p:txBody>
          <a:bodyPr/>
          <a:lstStyle/>
          <a:p>
            <a:r>
              <a:rPr lang="en-US" dirty="0" smtClean="0"/>
              <a:t>© 2013-2014 Computer Science Department, Texas Christian University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C3052C8-0D21-45C2-9769-CA204832C83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 baseline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F9739-08F4-4992-B63F-23F93EE04106}" type="datetime1">
              <a:rPr lang="en-US" smtClean="0"/>
              <a:t>12/11/2013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5410200" cy="365760"/>
          </a:xfrm>
        </p:spPr>
        <p:txBody>
          <a:bodyPr/>
          <a:lstStyle/>
          <a:p>
            <a:r>
              <a:rPr lang="en-US" smtClean="0"/>
              <a:t>© 2013-2014 Computer Science Department, Texas Christian University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52C8-0D21-45C2-9769-CA204832C830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1C3052C8-0D21-45C2-9769-CA204832C83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94445-578E-4855-A49F-5925CA8BE5B2}" type="datetime1">
              <a:rPr lang="en-US" smtClean="0"/>
              <a:t>12/11/2013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5334000" cy="365760"/>
          </a:xfrm>
        </p:spPr>
        <p:txBody>
          <a:bodyPr/>
          <a:lstStyle/>
          <a:p>
            <a:r>
              <a:rPr lang="en-US" smtClean="0"/>
              <a:t>© 2013-2014 Computer Science Department, Texas Christian University  </a:t>
            </a:r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B059F-0206-4E1B-951E-9F0A54488C7B}" type="datetime1">
              <a:rPr lang="en-US" smtClean="0"/>
              <a:t>12/11/2013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2013-2014 Computer Science Department, Texas Christian University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1C3052C8-0D21-45C2-9769-CA204832C83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bg2">
                    <a:lumMod val="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2013-2014 Computer Science Department, Texas Christian University 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3B7B9-A234-4267-80AC-F87294A8324E}" type="datetime1">
              <a:rPr lang="en-US" smtClean="0"/>
              <a:t>12/11/2013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C3052C8-0D21-45C2-9769-CA204832C83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C3AAD566-B6EB-489B-89BC-2C0A96D6A3DA}" type="datetime1">
              <a:rPr lang="en-US" smtClean="0"/>
              <a:t>12/11/2013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2013-2014 Computer Science Department, Texas Christian University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52C8-0D21-45C2-9769-CA204832C83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  <a:lvl2pPr>
              <a:defRPr baseline="0">
                <a:solidFill>
                  <a:schemeClr val="accent4">
                    <a:lumMod val="50000"/>
                  </a:schemeClr>
                </a:solidFill>
              </a:defRPr>
            </a:lvl2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bg2">
              <a:lumMod val="50000"/>
            </a:schemeClr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FF9AF-166D-4D44-BD13-185BF02A944A}" type="datetime1">
              <a:rPr lang="en-US" smtClean="0"/>
              <a:t>12/11/2013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5181600" cy="365760"/>
          </a:xfrm>
        </p:spPr>
        <p:txBody>
          <a:bodyPr/>
          <a:lstStyle/>
          <a:p>
            <a:r>
              <a:rPr lang="en-US" smtClean="0"/>
              <a:t>© 2013-2014 Computer Science Department, Texas Christian University  </a:t>
            </a:r>
            <a:endParaRPr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>
            <a:lvl2pPr>
              <a:defRPr>
                <a:solidFill>
                  <a:schemeClr val="accent4">
                    <a:lumMod val="50000"/>
                  </a:schemeClr>
                </a:solidFill>
              </a:defRPr>
            </a:lvl2pPr>
            <a:lvl4pPr>
              <a:defRPr>
                <a:solidFill>
                  <a:schemeClr val="accent4">
                    <a:lumMod val="50000"/>
                  </a:schemeClr>
                </a:solidFill>
              </a:defRPr>
            </a:lvl4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>
            <a:lvl2pPr>
              <a:defRPr>
                <a:solidFill>
                  <a:schemeClr val="accent4">
                    <a:lumMod val="50000"/>
                  </a:schemeClr>
                </a:solidFill>
              </a:defRPr>
            </a:lvl2pPr>
            <a:lvl4pPr>
              <a:defRPr>
                <a:solidFill>
                  <a:schemeClr val="accent4">
                    <a:lumMod val="50000"/>
                  </a:schemeClr>
                </a:solidFill>
              </a:defRPr>
            </a:lvl4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1C3052C8-0D21-45C2-9769-CA204832C83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82C91-DFCB-4B1D-A401-4CF34E2058F5}" type="datetime1">
              <a:rPr lang="en-US" smtClean="0"/>
              <a:t>12/11/2013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5410200" cy="365760"/>
          </a:xfrm>
        </p:spPr>
        <p:txBody>
          <a:bodyPr/>
          <a:lstStyle/>
          <a:p>
            <a:r>
              <a:rPr lang="en-US" smtClean="0"/>
              <a:t>© 2013-2014 Computer Science Department, Texas Christian University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1C3052C8-0D21-45C2-9769-CA204832C83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8B03A-43A0-40E3-AF9D-7062B5AB1113}" type="datetime1">
              <a:rPr lang="en-US" smtClean="0"/>
              <a:t>12/11/2013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5334000" cy="365760"/>
          </a:xfrm>
        </p:spPr>
        <p:txBody>
          <a:bodyPr/>
          <a:lstStyle/>
          <a:p>
            <a:r>
              <a:rPr lang="en-US" smtClean="0"/>
              <a:t>© 2013-2014 Computer Science Department, Texas Christian University 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3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C3052C8-0D21-45C2-9769-CA204832C83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7C294-20E9-41A4-8DD8-71306497D178}" type="datetime1">
              <a:rPr lang="en-US" smtClean="0"/>
              <a:t>12/11/2013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5108448" cy="365760"/>
          </a:xfrm>
        </p:spPr>
        <p:txBody>
          <a:bodyPr/>
          <a:lstStyle/>
          <a:p>
            <a:r>
              <a:rPr lang="en-US" smtClean="0"/>
              <a:t>© 2013-2014 Computer Science Department, Texas Christian University  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3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1C3052C8-0D21-45C2-9769-CA204832C83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 baseline="0">
                <a:solidFill>
                  <a:schemeClr val="accent3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AC8F75AF-D180-4A75-816A-5ACDA5400D2C}" type="datetime1">
              <a:rPr lang="en-US" smtClean="0"/>
              <a:t>12/11/2013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5260848" cy="365760"/>
          </a:xfrm>
        </p:spPr>
        <p:txBody>
          <a:bodyPr/>
          <a:lstStyle/>
          <a:p>
            <a:r>
              <a:rPr lang="en-US" smtClean="0"/>
              <a:t>© 2013-2014 Computer Science Department, Texas Christian University 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AFEDDDEE-802F-4A23-9EE8-D5CB7B9D47ED}" type="datetime1">
              <a:rPr lang="en-US" smtClean="0"/>
              <a:t>12/11/2013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5105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© 2013-2014 Computer Science Department, Texas Christian University  </a:t>
            </a:r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C3052C8-0D21-45C2-9769-CA204832C83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  <a:ln>
            <a:solidFill>
              <a:schemeClr val="accent3"/>
            </a:solidFill>
          </a:ln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>
            <a:lumMod val="50000"/>
          </a:schemeClr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3"/>
        </a:buClr>
        <a:buSzPct val="70000"/>
        <a:buFont typeface="Wingdings"/>
        <a:buChar char=""/>
        <a:defRPr kumimoji="0" sz="22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4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Visio_Drawing22.vsdx"/><Relationship Id="rId5" Type="http://schemas.openxmlformats.org/officeDocument/2006/relationships/image" Target="../media/image12.emf"/><Relationship Id="rId4" Type="http://schemas.openxmlformats.org/officeDocument/2006/relationships/package" Target="../embeddings/Microsoft_Visio_Drawing11.vsdx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33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4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44.vs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5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55.vs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7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66.vs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8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77.vs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9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276600"/>
            <a:ext cx="6096000" cy="914400"/>
          </a:xfrm>
          <a:solidFill>
            <a:schemeClr val="bg1">
              <a:alpha val="0"/>
            </a:schemeClr>
          </a:solidFill>
        </p:spPr>
        <p:txBody>
          <a:bodyPr>
            <a:normAutofit lnSpcReduction="10000"/>
          </a:bodyPr>
          <a:lstStyle/>
          <a:p>
            <a:endParaRPr lang="en-US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Senior 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Design Iteration 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1</a:t>
            </a:r>
            <a:endParaRPr lang="en-US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2013 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- 2014</a:t>
            </a:r>
          </a:p>
        </p:txBody>
      </p:sp>
      <p:pic>
        <p:nvPicPr>
          <p:cNvPr id="1026" name="Picture 2" descr="C:\Users\caseystephens\Desktop\repository1314frogstar\trunk\graphics\FrogStarLogo_AlphaBackgroun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323" y="457200"/>
            <a:ext cx="7681913" cy="146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2013-2014 Computer Science Department, Texas Christian University</a:t>
            </a:r>
          </a:p>
          <a:p>
            <a:endParaRPr lang="en-US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17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of NFC Tags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2013-2014 Computer Science Department, Texas Christian University 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1752" y="1566672"/>
            <a:ext cx="4038600" cy="468172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Android compatible method for exchanging small pieces of data.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Used to start and shutdown our system.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Re-programmable data storage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964974"/>
            <a:ext cx="2667000" cy="1997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676400"/>
            <a:ext cx="225742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2347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Software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Hardware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2013-2014 Computer Science Department, Texas Christian University  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228600" y="2362200"/>
            <a:ext cx="4267200" cy="3962399"/>
          </a:xfrm>
        </p:spPr>
        <p:txBody>
          <a:bodyPr>
            <a:noAutofit/>
          </a:bodyPr>
          <a:lstStyle/>
          <a:p>
            <a:pPr lvl="1"/>
            <a:r>
              <a:rPr lang="en-US" sz="1200" dirty="0" smtClean="0"/>
              <a:t>Programming Environment </a:t>
            </a:r>
          </a:p>
          <a:p>
            <a:pPr lvl="2"/>
            <a:r>
              <a:rPr lang="en-US" sz="1050" dirty="0" smtClean="0"/>
              <a:t>Android Development Toolkit Plugin for Eclipse 2.2.</a:t>
            </a:r>
          </a:p>
          <a:p>
            <a:pPr lvl="2"/>
            <a:r>
              <a:rPr lang="en-US" sz="1050" dirty="0" err="1" smtClean="0"/>
              <a:t>BlueZ</a:t>
            </a:r>
            <a:r>
              <a:rPr lang="en-US" sz="1050" dirty="0" smtClean="0"/>
              <a:t> 5.1</a:t>
            </a:r>
          </a:p>
          <a:p>
            <a:pPr lvl="2"/>
            <a:r>
              <a:rPr lang="en-US" sz="1050" dirty="0" smtClean="0"/>
              <a:t>Eclipse: </a:t>
            </a:r>
            <a:r>
              <a:rPr lang="en-US" sz="1050" dirty="0" err="1" smtClean="0"/>
              <a:t>Kepler</a:t>
            </a:r>
            <a:r>
              <a:rPr lang="en-US" sz="1050" dirty="0" smtClean="0"/>
              <a:t> (4.3.1) Service Release 1</a:t>
            </a:r>
          </a:p>
          <a:p>
            <a:pPr lvl="2"/>
            <a:r>
              <a:rPr lang="en-US" sz="1050" dirty="0" smtClean="0"/>
              <a:t>GCC 4.8.2</a:t>
            </a:r>
          </a:p>
          <a:p>
            <a:pPr lvl="2"/>
            <a:r>
              <a:rPr lang="en-US" sz="1050" dirty="0" smtClean="0"/>
              <a:t>Linux: Fedora Remix</a:t>
            </a:r>
            <a:endParaRPr lang="en-US" sz="1050" dirty="0" smtClean="0"/>
          </a:p>
          <a:p>
            <a:pPr lvl="2"/>
            <a:r>
              <a:rPr lang="en-US" sz="1050" dirty="0" smtClean="0"/>
              <a:t>Windows 7 64-bit SP 1</a:t>
            </a:r>
          </a:p>
          <a:p>
            <a:pPr lvl="1"/>
            <a:r>
              <a:rPr lang="en-US" sz="1200" dirty="0" smtClean="0"/>
              <a:t>File Transfer and Version Control</a:t>
            </a:r>
          </a:p>
          <a:p>
            <a:pPr lvl="2"/>
            <a:r>
              <a:rPr lang="en-US" sz="1050" dirty="0" err="1" smtClean="0"/>
              <a:t>CoreFTP</a:t>
            </a:r>
            <a:r>
              <a:rPr lang="en-US" sz="1050" dirty="0" smtClean="0"/>
              <a:t> Lite 2.2</a:t>
            </a:r>
          </a:p>
          <a:p>
            <a:pPr lvl="2"/>
            <a:r>
              <a:rPr lang="en-US" sz="1050" dirty="0" smtClean="0"/>
              <a:t>Tortoise SVN 1.7.10</a:t>
            </a:r>
          </a:p>
          <a:p>
            <a:pPr lvl="2"/>
            <a:r>
              <a:rPr lang="en-US" sz="1050" dirty="0" smtClean="0"/>
              <a:t>Windows 2008 Server running Subversion &amp; IIS</a:t>
            </a:r>
          </a:p>
          <a:p>
            <a:pPr lvl="1"/>
            <a:r>
              <a:rPr lang="en-US" sz="1200" dirty="0"/>
              <a:t>Productivity Software</a:t>
            </a:r>
          </a:p>
          <a:p>
            <a:pPr lvl="2"/>
            <a:r>
              <a:rPr lang="en-US" sz="1050" dirty="0"/>
              <a:t>Adobe Photoshop CS6</a:t>
            </a:r>
          </a:p>
          <a:p>
            <a:pPr lvl="2"/>
            <a:r>
              <a:rPr lang="en-US" sz="1050" dirty="0" err="1"/>
              <a:t>Camtasia</a:t>
            </a:r>
            <a:r>
              <a:rPr lang="en-US" sz="1050" dirty="0"/>
              <a:t> </a:t>
            </a:r>
            <a:r>
              <a:rPr lang="en-US" sz="1050" dirty="0" smtClean="0"/>
              <a:t>Studio</a:t>
            </a:r>
          </a:p>
          <a:p>
            <a:pPr lvl="2"/>
            <a:r>
              <a:rPr lang="en-US" sz="1050" dirty="0" err="1" smtClean="0"/>
              <a:t>GroupMe</a:t>
            </a:r>
            <a:endParaRPr lang="en-US" sz="1050" dirty="0"/>
          </a:p>
          <a:p>
            <a:pPr lvl="2"/>
            <a:r>
              <a:rPr lang="en-US" sz="1050" dirty="0"/>
              <a:t>Microsoft Visio 2010</a:t>
            </a:r>
          </a:p>
          <a:p>
            <a:pPr lvl="2"/>
            <a:r>
              <a:rPr lang="en-US" sz="1050" dirty="0"/>
              <a:t>Microsoft Word 2010</a:t>
            </a:r>
          </a:p>
          <a:p>
            <a:pPr lvl="2"/>
            <a:r>
              <a:rPr lang="en-US" sz="1050" dirty="0"/>
              <a:t>Microsoft PowerPoint 2010</a:t>
            </a:r>
          </a:p>
          <a:p>
            <a:pPr lvl="2"/>
            <a:r>
              <a:rPr lang="en-US" sz="1050" dirty="0"/>
              <a:t>Microsoft Project 2010</a:t>
            </a:r>
          </a:p>
          <a:p>
            <a:pPr lvl="2"/>
            <a:r>
              <a:rPr lang="en-US" sz="1050" dirty="0"/>
              <a:t>Notepad++  </a:t>
            </a:r>
            <a:r>
              <a:rPr lang="en-US" sz="1050" dirty="0" smtClean="0"/>
              <a:t>6.5.1</a:t>
            </a:r>
            <a:endParaRPr lang="en-US" sz="1050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362200"/>
            <a:ext cx="4267200" cy="3931375"/>
          </a:xfrm>
        </p:spPr>
        <p:txBody>
          <a:bodyPr>
            <a:normAutofit/>
          </a:bodyPr>
          <a:lstStyle/>
          <a:p>
            <a:pPr marL="403225" lvl="2" indent="-165100">
              <a:lnSpc>
                <a:spcPct val="150000"/>
              </a:lnSpc>
            </a:pPr>
            <a:r>
              <a:rPr lang="en-US" sz="1200" dirty="0"/>
              <a:t>ASUS N13 rev. B1 USB Wi-Fi Adapter (2)</a:t>
            </a:r>
          </a:p>
          <a:p>
            <a:pPr marL="403225" lvl="2" indent="-165100">
              <a:lnSpc>
                <a:spcPct val="150000"/>
              </a:lnSpc>
            </a:pPr>
            <a:r>
              <a:rPr lang="en-US" sz="1200" dirty="0" err="1" smtClean="0"/>
              <a:t>Plugable</a:t>
            </a:r>
            <a:r>
              <a:rPr lang="en-US" sz="1200" dirty="0" smtClean="0"/>
              <a:t> </a:t>
            </a:r>
            <a:r>
              <a:rPr lang="en-US" sz="1200" dirty="0"/>
              <a:t>USB Bluetooth 4.0 LE Adapters (2)</a:t>
            </a:r>
          </a:p>
          <a:p>
            <a:pPr marL="403225" lvl="2" indent="-165100">
              <a:lnSpc>
                <a:spcPct val="150000"/>
              </a:lnSpc>
            </a:pPr>
            <a:r>
              <a:rPr lang="en-US" sz="1200" dirty="0"/>
              <a:t>Raspberry Pi (2)</a:t>
            </a:r>
          </a:p>
          <a:p>
            <a:pPr marL="403225" lvl="2" indent="-165100">
              <a:lnSpc>
                <a:spcPct val="150000"/>
              </a:lnSpc>
            </a:pPr>
            <a:r>
              <a:rPr lang="en-US" sz="1200" dirty="0"/>
              <a:t>Samsung Galaxy S4 (Android 4.2.2)</a:t>
            </a:r>
          </a:p>
          <a:p>
            <a:pPr marL="403225" lvl="2" indent="-165100">
              <a:lnSpc>
                <a:spcPct val="150000"/>
              </a:lnSpc>
            </a:pPr>
            <a:r>
              <a:rPr lang="en-US" sz="1200" dirty="0" smtClean="0"/>
              <a:t>NFC </a:t>
            </a:r>
            <a:r>
              <a:rPr lang="en-US" sz="1200" dirty="0"/>
              <a:t>Tags (12)</a:t>
            </a:r>
          </a:p>
          <a:p>
            <a:pPr marL="403225" lvl="2" indent="-165100">
              <a:lnSpc>
                <a:spcPct val="150000"/>
              </a:lnSpc>
            </a:pPr>
            <a:r>
              <a:rPr lang="en-US" sz="1200" dirty="0"/>
              <a:t>TI CC2541 Sensor Tags (10)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Environment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500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Iteration 1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 smtClean="0"/>
              <a:t>-December 12, 2013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Inter-device communication.</a:t>
            </a:r>
          </a:p>
          <a:p>
            <a:r>
              <a:rPr lang="en-US" dirty="0" smtClean="0"/>
              <a:t>NFC tag functionality.</a:t>
            </a:r>
          </a:p>
          <a:p>
            <a:r>
              <a:rPr lang="en-US" dirty="0" smtClean="0"/>
              <a:t>Android platform training.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2013-2014 Computer Science Department, Texas Christian University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52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Inter-Device Communication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2013-2014 Computer Science Department, Texas Christian University 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335280" y="1673352"/>
            <a:ext cx="8503920" cy="4498848"/>
          </a:xfrm>
        </p:spPr>
        <p:txBody>
          <a:bodyPr/>
          <a:lstStyle/>
          <a:p>
            <a:pPr lvl="1"/>
            <a:r>
              <a:rPr lang="en-US" sz="2800" dirty="0" smtClean="0"/>
              <a:t>Smart phone – </a:t>
            </a:r>
            <a:r>
              <a:rPr lang="en-US" sz="2800" dirty="0" err="1" smtClean="0"/>
              <a:t>RaspberryPi</a:t>
            </a:r>
            <a:r>
              <a:rPr lang="en-US" sz="2800" dirty="0" smtClean="0"/>
              <a:t> Communication</a:t>
            </a:r>
          </a:p>
          <a:p>
            <a:pPr lvl="2"/>
            <a:r>
              <a:rPr lang="en-US" sz="2600" dirty="0" smtClean="0"/>
              <a:t>Options:</a:t>
            </a:r>
          </a:p>
          <a:p>
            <a:pPr lvl="3"/>
            <a:r>
              <a:rPr lang="en-US" sz="2600" dirty="0" smtClean="0"/>
              <a:t>Wi-Fi Direct</a:t>
            </a:r>
          </a:p>
          <a:p>
            <a:pPr lvl="3"/>
            <a:r>
              <a:rPr lang="en-US" sz="2600" dirty="0" smtClean="0"/>
              <a:t>Bluetooth</a:t>
            </a:r>
          </a:p>
          <a:p>
            <a:pPr lvl="1"/>
            <a:r>
              <a:rPr lang="en-US" sz="2800" dirty="0" smtClean="0"/>
              <a:t>Raspberry Pi – </a:t>
            </a:r>
            <a:r>
              <a:rPr lang="en-US" sz="2800" dirty="0" err="1" smtClean="0"/>
              <a:t>SensorTag</a:t>
            </a:r>
            <a:r>
              <a:rPr lang="en-US" sz="2800" dirty="0" smtClean="0"/>
              <a:t> Communication</a:t>
            </a:r>
          </a:p>
          <a:p>
            <a:pPr lvl="2"/>
            <a:r>
              <a:rPr lang="en-US" sz="2600" dirty="0" smtClean="0"/>
              <a:t>Bluetooth LE</a:t>
            </a:r>
          </a:p>
          <a:p>
            <a:pPr lvl="3"/>
            <a:r>
              <a:rPr lang="en-US" sz="2600" dirty="0" smtClean="0"/>
              <a:t>GATT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63486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NFC Tag Functionality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2013-2014 Computer Science Department, Texas Christian University 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335280" y="1673352"/>
            <a:ext cx="8503920" cy="4498848"/>
          </a:xfrm>
        </p:spPr>
        <p:txBody>
          <a:bodyPr/>
          <a:lstStyle/>
          <a:p>
            <a:pPr lvl="1"/>
            <a:r>
              <a:rPr lang="en-US" sz="2600" dirty="0" smtClean="0"/>
              <a:t>Near Field Communication</a:t>
            </a:r>
          </a:p>
          <a:p>
            <a:pPr lvl="1"/>
            <a:r>
              <a:rPr lang="en-US" sz="2600" dirty="0" smtClean="0"/>
              <a:t>Launching the Application</a:t>
            </a:r>
          </a:p>
          <a:p>
            <a:pPr lvl="1"/>
            <a:r>
              <a:rPr lang="en-US" sz="2600" dirty="0" smtClean="0"/>
              <a:t>Storing &amp; Reading Data from NFC tag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255949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Platform Training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2013-2014 Computer Science Department, Texas Christian University 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335280" y="1673352"/>
            <a:ext cx="8503920" cy="4498848"/>
          </a:xfrm>
        </p:spPr>
        <p:txBody>
          <a:bodyPr/>
          <a:lstStyle/>
          <a:p>
            <a:pPr lvl="1"/>
            <a:r>
              <a:rPr lang="en-US" sz="2600" dirty="0" smtClean="0"/>
              <a:t>Getting to Know the API</a:t>
            </a:r>
          </a:p>
          <a:p>
            <a:pPr lvl="2"/>
            <a:r>
              <a:rPr lang="en-US" sz="2400" dirty="0" smtClean="0"/>
              <a:t>Activities</a:t>
            </a:r>
          </a:p>
          <a:p>
            <a:pPr lvl="2"/>
            <a:r>
              <a:rPr lang="en-US" sz="2400" dirty="0" smtClean="0"/>
              <a:t>Menus</a:t>
            </a:r>
          </a:p>
          <a:p>
            <a:pPr lvl="2"/>
            <a:r>
              <a:rPr lang="en-US" sz="2400" dirty="0" smtClean="0"/>
              <a:t>Intents</a:t>
            </a:r>
          </a:p>
          <a:p>
            <a:pPr lvl="2"/>
            <a:r>
              <a:rPr lang="en-US" sz="2400" dirty="0" smtClean="0"/>
              <a:t>XML</a:t>
            </a:r>
          </a:p>
          <a:p>
            <a:pPr lvl="1"/>
            <a:r>
              <a:rPr lang="en-US" sz="2600" dirty="0" smtClean="0"/>
              <a:t>Database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696181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2013-2014 Computer Science Department, Texas Christian University 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335280" y="1673352"/>
            <a:ext cx="8503920" cy="4575048"/>
          </a:xfrm>
        </p:spPr>
        <p:txBody>
          <a:bodyPr/>
          <a:lstStyle/>
          <a:p>
            <a:pPr lvl="1"/>
            <a:r>
              <a:rPr lang="en-US" sz="2600" dirty="0" smtClean="0"/>
              <a:t>Entity-Relationship Model</a:t>
            </a:r>
          </a:p>
          <a:p>
            <a:pPr lvl="1"/>
            <a:endParaRPr lang="en-US" sz="2600" dirty="0"/>
          </a:p>
          <a:p>
            <a:pPr lvl="1"/>
            <a:endParaRPr lang="en-US" sz="2600" dirty="0" smtClean="0"/>
          </a:p>
          <a:p>
            <a:pPr lvl="1"/>
            <a:endParaRPr lang="en-US" sz="2600" dirty="0"/>
          </a:p>
          <a:p>
            <a:pPr lvl="1"/>
            <a:endParaRPr lang="en-US" sz="2600" dirty="0" smtClean="0"/>
          </a:p>
          <a:p>
            <a:pPr lvl="1"/>
            <a:endParaRPr lang="en-US" sz="2600" dirty="0"/>
          </a:p>
          <a:p>
            <a:pPr lvl="1"/>
            <a:r>
              <a:rPr lang="en-US" sz="2600" dirty="0" smtClean="0"/>
              <a:t>Schema</a:t>
            </a:r>
            <a:endParaRPr lang="en-US" sz="2600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5502821"/>
              </p:ext>
            </p:extLst>
          </p:nvPr>
        </p:nvGraphicFramePr>
        <p:xfrm>
          <a:off x="1295400" y="5048250"/>
          <a:ext cx="6391275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0" r:id="rId4" imgW="9705901" imgH="781179" progId="Visio.Drawing.15">
                  <p:embed/>
                </p:oleObj>
              </mc:Choice>
              <mc:Fallback>
                <p:oleObj r:id="rId4" imgW="9705901" imgH="781179" progId="Visio.Drawing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5048250"/>
                        <a:ext cx="6391275" cy="514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7972669"/>
              </p:ext>
            </p:extLst>
          </p:nvPr>
        </p:nvGraphicFramePr>
        <p:xfrm>
          <a:off x="1447800" y="2247900"/>
          <a:ext cx="5943600" cy="186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1" r:id="rId6" imgW="6962894" imgH="2181354" progId="Visio.Drawing.15">
                  <p:embed/>
                </p:oleObj>
              </mc:Choice>
              <mc:Fallback>
                <p:oleObj r:id="rId6" imgW="6962894" imgH="2181354" progId="Visio.Drawing.15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2247900"/>
                        <a:ext cx="5943600" cy="186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3802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Requirements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2013-2014 Computer Science Department, Texas Christian University 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335280" y="1673352"/>
            <a:ext cx="8503920" cy="4498848"/>
          </a:xfrm>
        </p:spPr>
        <p:txBody>
          <a:bodyPr/>
          <a:lstStyle/>
          <a:p>
            <a:pPr lvl="1"/>
            <a:r>
              <a:rPr lang="en-US" sz="2800" dirty="0" smtClean="0"/>
              <a:t>An NFC tag shall be used to hold network information – this tag may be scanned by a user to toggle the system on and off.  </a:t>
            </a:r>
          </a:p>
          <a:p>
            <a:pPr lvl="1"/>
            <a:r>
              <a:rPr lang="en-US" sz="2800" dirty="0"/>
              <a:t>The smart phone application shall collect its own acceleration and gyroscope sensor readings to determine if there has been </a:t>
            </a:r>
            <a:r>
              <a:rPr lang="en-US" sz="2800" dirty="0" smtClean="0"/>
              <a:t>an accident. </a:t>
            </a:r>
            <a:endParaRPr lang="en-US" sz="2800" dirty="0"/>
          </a:p>
          <a:p>
            <a:pPr lvl="1"/>
            <a:r>
              <a:rPr lang="en-US" sz="2800" dirty="0"/>
              <a:t>The OBCU shall query and collect the TI sensor tags’ readings to determine if there has been </a:t>
            </a:r>
            <a:r>
              <a:rPr lang="en-US" sz="2800" dirty="0" smtClean="0"/>
              <a:t>an accident.</a:t>
            </a:r>
            <a:endParaRPr lang="en-US" sz="2800" dirty="0"/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380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Requirements (cont.)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2013-2014 Computer Science Department, Texas Christian University 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335280" y="1676400"/>
            <a:ext cx="8503920" cy="4572000"/>
          </a:xfrm>
        </p:spPr>
        <p:txBody>
          <a:bodyPr>
            <a:normAutofit lnSpcReduction="10000"/>
          </a:bodyPr>
          <a:lstStyle/>
          <a:p>
            <a:pPr lvl="1"/>
            <a:r>
              <a:rPr lang="en-US" sz="2800" dirty="0"/>
              <a:t>The smart phone shall respond to OBCU requests for </a:t>
            </a:r>
            <a:r>
              <a:rPr lang="en-US" sz="2800" dirty="0" smtClean="0"/>
              <a:t>accident detection</a:t>
            </a:r>
            <a:r>
              <a:rPr lang="en-US" sz="2800" dirty="0"/>
              <a:t>. The OBCU shall respond to smart phone requests pertaining to system health and </a:t>
            </a:r>
            <a:r>
              <a:rPr lang="en-US" sz="2800" dirty="0" smtClean="0"/>
              <a:t>accident detection</a:t>
            </a:r>
            <a:r>
              <a:rPr lang="en-US" sz="2800" dirty="0"/>
              <a:t>.</a:t>
            </a:r>
          </a:p>
          <a:p>
            <a:pPr lvl="1"/>
            <a:r>
              <a:rPr lang="en-US" sz="2800" dirty="0"/>
              <a:t>Upon accident </a:t>
            </a:r>
            <a:r>
              <a:rPr lang="en-US" sz="2800" dirty="0" smtClean="0"/>
              <a:t>detection</a:t>
            </a:r>
            <a:r>
              <a:rPr lang="en-US" sz="2800" dirty="0"/>
              <a:t>, the smart phone application shall give the user an option to confirm whether </a:t>
            </a:r>
            <a:r>
              <a:rPr lang="en-US" sz="2800" dirty="0" smtClean="0"/>
              <a:t>an </a:t>
            </a:r>
            <a:r>
              <a:rPr lang="en-US" sz="2800" dirty="0"/>
              <a:t>accident </a:t>
            </a:r>
            <a:r>
              <a:rPr lang="en-US" sz="2800" dirty="0" smtClean="0"/>
              <a:t>has </a:t>
            </a:r>
            <a:r>
              <a:rPr lang="en-US" sz="2800" dirty="0"/>
              <a:t>occurred.</a:t>
            </a:r>
          </a:p>
          <a:p>
            <a:pPr lvl="1"/>
            <a:r>
              <a:rPr lang="en-US" sz="2800" dirty="0"/>
              <a:t>A smart phone shall alert the proper authorities in the event of </a:t>
            </a:r>
            <a:r>
              <a:rPr lang="en-US" sz="2800" dirty="0" smtClean="0"/>
              <a:t>an </a:t>
            </a:r>
            <a:r>
              <a:rPr lang="en-US" sz="2800" dirty="0"/>
              <a:t>accident </a:t>
            </a:r>
            <a:r>
              <a:rPr lang="en-US" sz="2800" dirty="0" smtClean="0"/>
              <a:t>if </a:t>
            </a:r>
            <a:r>
              <a:rPr lang="en-US" sz="2800" dirty="0"/>
              <a:t>the user of the smart phone does not prevent this action from taking place.</a:t>
            </a:r>
          </a:p>
        </p:txBody>
      </p:sp>
    </p:spTree>
    <p:extLst>
      <p:ext uri="{BB962C8B-B14F-4D97-AF65-F5344CB8AC3E}">
        <p14:creationId xmlns:p14="http://schemas.microsoft.com/office/powerpoint/2010/main" val="3657582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Architecture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2013-2014 Computer Science Department, Texas Christian University 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284482"/>
              </p:ext>
            </p:extLst>
          </p:nvPr>
        </p:nvGraphicFramePr>
        <p:xfrm>
          <a:off x="1038225" y="1828800"/>
          <a:ext cx="7067550" cy="399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9" name="Visio" r:id="rId3" imgW="7067595" imgH="3991039" progId="Visio.Drawing.15">
                  <p:embed/>
                </p:oleObj>
              </mc:Choice>
              <mc:Fallback>
                <p:oleObj name="Visio" r:id="rId3" imgW="7067595" imgH="3991039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38225" y="1828800"/>
                        <a:ext cx="7067550" cy="3990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05639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Stockton Ackermann</a:t>
            </a:r>
          </a:p>
          <a:p>
            <a:pPr lvl="1"/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Documentation Lead &amp; Android Application Developer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Nicholas Capurso</a:t>
            </a:r>
          </a:p>
          <a:p>
            <a:pPr lvl="1"/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Lead &amp; Network Engineer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Eric Elsken</a:t>
            </a:r>
          </a:p>
          <a:p>
            <a:pPr lvl="1"/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Technical Lead 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 General Programmer</a:t>
            </a:r>
            <a:endParaRPr lang="en-US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Myrella Garcia</a:t>
            </a:r>
          </a:p>
          <a:p>
            <a:pPr lvl="1"/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Website Developer &amp; 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Android Application Developer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Casey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Stephens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Android Application Developer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David Woodworth</a:t>
            </a:r>
          </a:p>
          <a:p>
            <a:pPr lvl="1"/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Testing Lead, Network Engineer &amp; Website 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Developer</a:t>
            </a:r>
            <a:endParaRPr lang="en-US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2013-2014 Computer Science Department, Texas Christian University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62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2013-2014 Computer Science Department, Texas Christian University 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04800" y="228600"/>
            <a:ext cx="8534400" cy="758825"/>
          </a:xfrm>
        </p:spPr>
        <p:txBody>
          <a:bodyPr/>
          <a:lstStyle/>
          <a:p>
            <a:r>
              <a:rPr lang="en-US" dirty="0" smtClean="0"/>
              <a:t>State Diagram</a:t>
            </a:r>
            <a:endParaRPr 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7841478"/>
              </p:ext>
            </p:extLst>
          </p:nvPr>
        </p:nvGraphicFramePr>
        <p:xfrm>
          <a:off x="1533525" y="990600"/>
          <a:ext cx="5934075" cy="532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" r:id="rId3" imgW="8086812" imgH="7267665" progId="Visio.Drawing.15">
                  <p:embed/>
                </p:oleObj>
              </mc:Choice>
              <mc:Fallback>
                <p:oleObj r:id="rId3" imgW="8086812" imgH="7267665" progId="Visio.Drawing.15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3525" y="990600"/>
                        <a:ext cx="5934075" cy="5324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26625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2013-2014 Computer Science Department, Texas Christian University 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04800" y="228600"/>
            <a:ext cx="8534400" cy="758825"/>
          </a:xfrm>
        </p:spPr>
        <p:txBody>
          <a:bodyPr/>
          <a:lstStyle/>
          <a:p>
            <a:r>
              <a:rPr lang="en-US" dirty="0" smtClean="0"/>
              <a:t>Monitoring State</a:t>
            </a:r>
            <a:endParaRPr 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53" y="990600"/>
            <a:ext cx="8652294" cy="525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3855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2013-2014 Computer Science Department, Texas Christian University 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04800" y="228600"/>
            <a:ext cx="8534400" cy="758825"/>
          </a:xfrm>
        </p:spPr>
        <p:txBody>
          <a:bodyPr/>
          <a:lstStyle/>
          <a:p>
            <a:r>
              <a:rPr lang="en-US" dirty="0" smtClean="0"/>
              <a:t>Class Diagram</a:t>
            </a:r>
            <a:endParaRPr 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4435640"/>
              </p:ext>
            </p:extLst>
          </p:nvPr>
        </p:nvGraphicFramePr>
        <p:xfrm>
          <a:off x="1676400" y="1143000"/>
          <a:ext cx="5943600" cy="479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" r:id="rId3" imgW="8277325" imgH="6677051" progId="Visio.Drawing.15">
                  <p:embed/>
                </p:oleObj>
              </mc:Choice>
              <mc:Fallback>
                <p:oleObj r:id="rId3" imgW="8277325" imgH="6677051" progId="Visio.Drawing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143000"/>
                        <a:ext cx="5943600" cy="4791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83467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2013-2014 Computer Science Department, Texas Christian University 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04800" y="228600"/>
            <a:ext cx="8534400" cy="758825"/>
          </a:xfrm>
        </p:spPr>
        <p:txBody>
          <a:bodyPr/>
          <a:lstStyle/>
          <a:p>
            <a:r>
              <a:rPr lang="en-US" dirty="0" smtClean="0"/>
              <a:t>Accident Detection Sequence Diagram</a:t>
            </a:r>
            <a:endParaRPr 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4476480"/>
              </p:ext>
            </p:extLst>
          </p:nvPr>
        </p:nvGraphicFramePr>
        <p:xfrm>
          <a:off x="2286000" y="990600"/>
          <a:ext cx="4798638" cy="556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8" r:id="rId3" imgW="5743450" imgH="6657859" progId="Visio.Drawing.15">
                  <p:embed/>
                </p:oleObj>
              </mc:Choice>
              <mc:Fallback>
                <p:oleObj r:id="rId3" imgW="5743450" imgH="6657859" progId="Visio.Drawing.15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990600"/>
                        <a:ext cx="4798638" cy="5562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51379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2013-2014 Computer Science Department, Texas Christian University 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04800" y="228600"/>
            <a:ext cx="8534400" cy="758825"/>
          </a:xfrm>
        </p:spPr>
        <p:txBody>
          <a:bodyPr/>
          <a:lstStyle/>
          <a:p>
            <a:r>
              <a:rPr lang="en-US" dirty="0" smtClean="0"/>
              <a:t>Ask if Unharmed Sequence Diagram</a:t>
            </a:r>
            <a:endParaRPr 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7699882"/>
              </p:ext>
            </p:extLst>
          </p:nvPr>
        </p:nvGraphicFramePr>
        <p:xfrm>
          <a:off x="2276475" y="1143000"/>
          <a:ext cx="4591050" cy="5019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0" r:id="rId3" imgW="4590928" imgH="5019546" progId="Visio.Drawing.15">
                  <p:embed/>
                </p:oleObj>
              </mc:Choice>
              <mc:Fallback>
                <p:oleObj r:id="rId3" imgW="4590928" imgH="5019546" progId="Visio.Drawing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6475" y="1143000"/>
                        <a:ext cx="4591050" cy="5019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235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NFC &amp; Bluetooth Communication Demo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2013-2014 Computer Science Department, Texas Christian University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13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SensorTag</a:t>
            </a:r>
            <a:r>
              <a:rPr lang="en-US" dirty="0" smtClean="0"/>
              <a:t> Demo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2013-2014 Computer Science Department, Texas Christian University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521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App Prototype Demo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2013-2014 Computer Science Department, Texas Christian University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97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Significant Problems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2013-2014 Computer Science Department, Texas Christian University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Initial </a:t>
            </a:r>
            <a:r>
              <a:rPr lang="en-US" dirty="0" err="1" smtClean="0"/>
              <a:t>SensorTag</a:t>
            </a:r>
            <a:r>
              <a:rPr lang="en-US" dirty="0" smtClean="0"/>
              <a:t> Communication</a:t>
            </a:r>
          </a:p>
          <a:p>
            <a:endParaRPr lang="en-US" dirty="0" smtClean="0"/>
          </a:p>
          <a:p>
            <a:r>
              <a:rPr lang="en-US" dirty="0" smtClean="0"/>
              <a:t>Android Emulator</a:t>
            </a:r>
          </a:p>
          <a:p>
            <a:endParaRPr lang="en-US" dirty="0" smtClean="0"/>
          </a:p>
          <a:p>
            <a:r>
              <a:rPr lang="en-US" dirty="0"/>
              <a:t>Wi-Fi Direct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56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Winter Break Jobs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Spring Semester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2013-2014 Computer Science Department, Texas Christian University  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228600" y="2362200"/>
            <a:ext cx="4267200" cy="3962399"/>
          </a:xfrm>
        </p:spPr>
        <p:txBody>
          <a:bodyPr>
            <a:no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Stockton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Android app &amp; training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Nick – Bluetooth communication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Eric –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SensorTag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communication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Myrella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Android app &amp; training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Casey –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Android app &amp;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training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David – Bluetooth communication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 smtClean="0">
              <a:latin typeface="G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362200"/>
            <a:ext cx="4267200" cy="3931375"/>
          </a:xfrm>
        </p:spPr>
        <p:txBody>
          <a:bodyPr>
            <a:noAutofit/>
          </a:bodyPr>
          <a:lstStyle/>
          <a:p>
            <a:r>
              <a:rPr lang="en-US" sz="1500" dirty="0" smtClean="0"/>
              <a:t>January </a:t>
            </a:r>
            <a:r>
              <a:rPr lang="en-US" sz="1500" dirty="0"/>
              <a:t>31, 2014	- Iteration 2</a:t>
            </a:r>
          </a:p>
          <a:p>
            <a:r>
              <a:rPr lang="en-US" sz="1500" dirty="0"/>
              <a:t>February 4, 2014	- Faculty Presentation</a:t>
            </a:r>
          </a:p>
          <a:p>
            <a:r>
              <a:rPr lang="en-US" sz="1500" dirty="0"/>
              <a:t>March 4, 2014	- Iteration 3</a:t>
            </a:r>
          </a:p>
          <a:p>
            <a:r>
              <a:rPr lang="en-US" sz="1500" dirty="0"/>
              <a:t>March 24, 2014	- </a:t>
            </a:r>
            <a:r>
              <a:rPr lang="en-US" sz="1500" dirty="0" smtClean="0"/>
              <a:t>NTASC Abstract</a:t>
            </a:r>
            <a:endParaRPr lang="en-US" sz="1500" dirty="0"/>
          </a:p>
          <a:p>
            <a:r>
              <a:rPr lang="en-US" sz="1500" dirty="0" smtClean="0"/>
              <a:t>April </a:t>
            </a:r>
            <a:r>
              <a:rPr lang="en-US" sz="1500" dirty="0"/>
              <a:t>1, 2014	- Iteration 4</a:t>
            </a:r>
          </a:p>
          <a:p>
            <a:r>
              <a:rPr lang="en-US" sz="1500" dirty="0"/>
              <a:t>April 1, 2014	- User </a:t>
            </a:r>
            <a:r>
              <a:rPr lang="en-US" sz="1500" dirty="0" smtClean="0"/>
              <a:t>Manual</a:t>
            </a:r>
            <a:endParaRPr lang="en-US" sz="1500" dirty="0"/>
          </a:p>
          <a:p>
            <a:r>
              <a:rPr lang="en-US" sz="1500" dirty="0" smtClean="0"/>
              <a:t>April 1, 2014	- Developer Manual</a:t>
            </a:r>
          </a:p>
          <a:p>
            <a:r>
              <a:rPr lang="en-US" sz="1500" dirty="0" smtClean="0"/>
              <a:t>April </a:t>
            </a:r>
            <a:r>
              <a:rPr lang="en-US" sz="1500" dirty="0"/>
              <a:t>5, 2014	- NTASC</a:t>
            </a:r>
          </a:p>
          <a:p>
            <a:r>
              <a:rPr lang="en-US" sz="1500" dirty="0"/>
              <a:t>April 11, 2014	- </a:t>
            </a:r>
            <a:r>
              <a:rPr lang="en-US" sz="1500" dirty="0" smtClean="0"/>
              <a:t>SRS Poster Due</a:t>
            </a:r>
            <a:endParaRPr lang="en-US" sz="1500" dirty="0"/>
          </a:p>
          <a:p>
            <a:r>
              <a:rPr lang="en-US" sz="1500" dirty="0"/>
              <a:t>April 18, 2014	- </a:t>
            </a:r>
            <a:r>
              <a:rPr lang="en-US" sz="1500" dirty="0" smtClean="0"/>
              <a:t>SRS</a:t>
            </a:r>
            <a:endParaRPr lang="en-US" sz="1500" dirty="0"/>
          </a:p>
          <a:p>
            <a:r>
              <a:rPr lang="en-US" sz="1500" dirty="0"/>
              <a:t>May 1, 2014	- Final Presentation</a:t>
            </a:r>
          </a:p>
          <a:p>
            <a:r>
              <a:rPr lang="en-US" sz="1500" dirty="0"/>
              <a:t>May 2, 2014	- Complete All Documents</a:t>
            </a:r>
          </a:p>
          <a:p>
            <a:r>
              <a:rPr lang="en-US" sz="1500" dirty="0"/>
              <a:t>May 5, 2014	- Final Product </a:t>
            </a:r>
            <a:r>
              <a:rPr lang="en-US" sz="1500" dirty="0" smtClean="0"/>
              <a:t>DVD</a:t>
            </a:r>
            <a:endParaRPr lang="en-US" sz="1500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Upcoming Schedule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371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2013-2014 Computer Science Department, Texas Christian University 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Project </a:t>
            </a:r>
            <a:r>
              <a:rPr lang="en-US" dirty="0"/>
              <a:t>Background</a:t>
            </a:r>
          </a:p>
          <a:p>
            <a:r>
              <a:rPr lang="en-US" dirty="0" smtClean="0"/>
              <a:t>Hardware System Components</a:t>
            </a:r>
            <a:endParaRPr lang="en-US" dirty="0"/>
          </a:p>
          <a:p>
            <a:r>
              <a:rPr lang="en-US" dirty="0"/>
              <a:t>Project Description</a:t>
            </a:r>
          </a:p>
          <a:p>
            <a:r>
              <a:rPr lang="en-US" dirty="0"/>
              <a:t>System Environment</a:t>
            </a:r>
          </a:p>
          <a:p>
            <a:r>
              <a:rPr lang="en-US" dirty="0" smtClean="0"/>
              <a:t>Iteration 1 Description</a:t>
            </a:r>
          </a:p>
          <a:p>
            <a:r>
              <a:rPr lang="en-US" dirty="0" smtClean="0"/>
              <a:t>Key Requirements</a:t>
            </a:r>
            <a:endParaRPr lang="en-US" dirty="0"/>
          </a:p>
          <a:p>
            <a:r>
              <a:rPr lang="en-US" dirty="0" smtClean="0"/>
              <a:t>UML Diagrams</a:t>
            </a:r>
          </a:p>
          <a:p>
            <a:r>
              <a:rPr lang="en-US" dirty="0" smtClean="0"/>
              <a:t>Demos</a:t>
            </a:r>
          </a:p>
          <a:p>
            <a:r>
              <a:rPr lang="en-US" dirty="0" smtClean="0"/>
              <a:t>Winter Break &amp; Iteration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12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Iteration 2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 smtClean="0"/>
              <a:t>-January 31, 2014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Android app completion</a:t>
            </a:r>
          </a:p>
          <a:p>
            <a:pPr lvl="1"/>
            <a:r>
              <a:rPr lang="en-US" dirty="0" smtClean="0"/>
              <a:t>GUI</a:t>
            </a:r>
          </a:p>
          <a:p>
            <a:pPr lvl="1"/>
            <a:r>
              <a:rPr lang="en-US" dirty="0" smtClean="0"/>
              <a:t>Database</a:t>
            </a:r>
          </a:p>
          <a:p>
            <a:pPr lvl="1"/>
            <a:r>
              <a:rPr lang="en-US" dirty="0" smtClean="0"/>
              <a:t>Smart phone sensor querying</a:t>
            </a:r>
          </a:p>
          <a:p>
            <a:r>
              <a:rPr lang="en-US" dirty="0" smtClean="0"/>
              <a:t>Begin Accident Detection</a:t>
            </a:r>
          </a:p>
          <a:p>
            <a:pPr lvl="1"/>
            <a:r>
              <a:rPr lang="en-US" dirty="0" err="1" smtClean="0"/>
              <a:t>RaspberryPi</a:t>
            </a:r>
            <a:r>
              <a:rPr lang="en-US" dirty="0" smtClean="0"/>
              <a:t> </a:t>
            </a:r>
            <a:r>
              <a:rPr lang="en-US" dirty="0" err="1" smtClean="0"/>
              <a:t>SensorTag</a:t>
            </a:r>
            <a:r>
              <a:rPr lang="en-US" dirty="0" smtClean="0"/>
              <a:t> querying</a:t>
            </a:r>
          </a:p>
          <a:p>
            <a:pPr lvl="1"/>
            <a:r>
              <a:rPr lang="en-US" dirty="0" smtClean="0"/>
              <a:t>Detection algorithms</a:t>
            </a:r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2013-2014 Computer Science Department, Texas Christian University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916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2013-2014 Computer Science Department, Texas Christian University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8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Background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2013-2014 Computer Science Department, Texas Christian University 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403152"/>
                </a:solidFill>
              </a:rPr>
              <a:t>Pre-existing systems.</a:t>
            </a:r>
          </a:p>
          <a:p>
            <a:pPr lvl="1"/>
            <a:r>
              <a:rPr lang="en-US" dirty="0" smtClean="0">
                <a:solidFill>
                  <a:srgbClr val="403152"/>
                </a:solidFill>
              </a:rPr>
              <a:t>OnStar and other proprietary systems.</a:t>
            </a:r>
          </a:p>
          <a:p>
            <a:pPr lvl="2"/>
            <a:r>
              <a:rPr lang="en-US" dirty="0" smtClean="0">
                <a:solidFill>
                  <a:srgbClr val="403152"/>
                </a:solidFill>
              </a:rPr>
              <a:t>Accident detection.</a:t>
            </a:r>
          </a:p>
          <a:p>
            <a:pPr lvl="2"/>
            <a:r>
              <a:rPr lang="en-US" dirty="0" smtClean="0">
                <a:solidFill>
                  <a:srgbClr val="403152"/>
                </a:solidFill>
              </a:rPr>
              <a:t>Roadside assistance.</a:t>
            </a:r>
          </a:p>
          <a:p>
            <a:pPr lvl="2"/>
            <a:r>
              <a:rPr lang="en-US" dirty="0" smtClean="0">
                <a:solidFill>
                  <a:srgbClr val="403152"/>
                </a:solidFill>
              </a:rPr>
              <a:t>Contacts emergency services.</a:t>
            </a:r>
          </a:p>
          <a:p>
            <a:pPr lvl="1"/>
            <a:r>
              <a:rPr lang="en-US" dirty="0" smtClean="0">
                <a:solidFill>
                  <a:srgbClr val="403152"/>
                </a:solidFill>
              </a:rPr>
              <a:t>Expensive and not widely available.</a:t>
            </a:r>
          </a:p>
          <a:p>
            <a:r>
              <a:rPr lang="en-US" dirty="0" smtClean="0">
                <a:solidFill>
                  <a:srgbClr val="403152"/>
                </a:solidFill>
              </a:rPr>
              <a:t>TI Sensor Tags</a:t>
            </a:r>
          </a:p>
          <a:p>
            <a:r>
              <a:rPr lang="en-US" dirty="0" smtClean="0">
                <a:solidFill>
                  <a:srgbClr val="403152"/>
                </a:solidFill>
              </a:rPr>
              <a:t>Project </a:t>
            </a:r>
            <a:r>
              <a:rPr lang="en-US" dirty="0" err="1" smtClean="0">
                <a:solidFill>
                  <a:srgbClr val="403152"/>
                </a:solidFill>
              </a:rPr>
              <a:t>FrogStar</a:t>
            </a:r>
            <a:endParaRPr lang="en-US" dirty="0" smtClean="0">
              <a:solidFill>
                <a:srgbClr val="403152"/>
              </a:solidFill>
            </a:endParaRPr>
          </a:p>
          <a:p>
            <a:endParaRPr lang="en-US" dirty="0" smtClean="0">
              <a:solidFill>
                <a:srgbClr val="403152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865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Texas Instruments Sensor Tags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2013-2014 Computer Science Department, Texas Christian University 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35280" y="1600200"/>
            <a:ext cx="8503920" cy="1978152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403152"/>
                </a:solidFill>
              </a:rPr>
              <a:t>Inexpensive.</a:t>
            </a:r>
          </a:p>
          <a:p>
            <a:r>
              <a:rPr lang="en-US" sz="2400" dirty="0" smtClean="0">
                <a:solidFill>
                  <a:srgbClr val="403152"/>
                </a:solidFill>
              </a:rPr>
              <a:t>Bluetooth LE capability.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612752"/>
            <a:ext cx="3505200" cy="26234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3749475"/>
            <a:ext cx="4759442" cy="234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787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Texas Instruments Sensor Tags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2013-2014 Computer Science Department, Texas Christian University 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35280" y="1600200"/>
            <a:ext cx="8503920" cy="1978152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solidFill>
                  <a:srgbClr val="403152"/>
                </a:solidFill>
              </a:rPr>
              <a:t>Accelerometer - a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403152"/>
                </a:solidFill>
              </a:rPr>
              <a:t>device that measures acceleration, or the rate at which speed changes</a:t>
            </a:r>
            <a:r>
              <a:rPr lang="en-US" sz="2400" dirty="0" smtClean="0">
                <a:solidFill>
                  <a:srgbClr val="403152"/>
                </a:solidFill>
              </a:rPr>
              <a:t>.</a:t>
            </a:r>
          </a:p>
          <a:p>
            <a:r>
              <a:rPr lang="en-US" sz="2400" dirty="0" smtClean="0">
                <a:solidFill>
                  <a:srgbClr val="403152"/>
                </a:solidFill>
              </a:rPr>
              <a:t>Gyroscope - </a:t>
            </a:r>
            <a:r>
              <a:rPr lang="en-US" sz="2500" dirty="0">
                <a:solidFill>
                  <a:srgbClr val="403152"/>
                </a:solidFill>
              </a:rPr>
              <a:t>A device that measures orientation in terms of yaw, roll, and pitch. </a:t>
            </a:r>
          </a:p>
          <a:p>
            <a:r>
              <a:rPr lang="en-US" sz="2400" dirty="0" smtClean="0">
                <a:solidFill>
                  <a:srgbClr val="403152"/>
                </a:solidFill>
              </a:rPr>
              <a:t>Thermometer.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799840"/>
            <a:ext cx="32766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834130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8470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Description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2013-2014 Computer Science Department, Texas Christian University 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35280" y="1676400"/>
            <a:ext cx="8503920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Proof of concept.</a:t>
            </a:r>
          </a:p>
          <a:p>
            <a:r>
              <a:rPr lang="en-US" dirty="0" smtClean="0"/>
              <a:t>Accident detection.</a:t>
            </a:r>
          </a:p>
          <a:p>
            <a:pPr lvl="1"/>
            <a:r>
              <a:rPr lang="en-US" dirty="0" smtClean="0"/>
              <a:t>Uses smart phone and TI Sensor Tag readings to detect accidents.</a:t>
            </a:r>
          </a:p>
          <a:p>
            <a:pPr lvl="1"/>
            <a:r>
              <a:rPr lang="en-US" dirty="0" smtClean="0"/>
              <a:t>Redundant computations between smart phone and on board microprocessor.</a:t>
            </a:r>
          </a:p>
          <a:p>
            <a:r>
              <a:rPr lang="en-US" dirty="0" smtClean="0"/>
              <a:t>Ability to contact emergency services.</a:t>
            </a:r>
          </a:p>
          <a:p>
            <a:r>
              <a:rPr lang="en-US" dirty="0" smtClean="0"/>
              <a:t>Expandable to detect unattended children in hot vehicle.</a:t>
            </a:r>
          </a:p>
        </p:txBody>
      </p:sp>
    </p:spTree>
    <p:extLst>
      <p:ext uri="{BB962C8B-B14F-4D97-AF65-F5344CB8AC3E}">
        <p14:creationId xmlns:p14="http://schemas.microsoft.com/office/powerpoint/2010/main" val="31799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Android?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2013-2014 Computer Science Department, Texas Christian University  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038600" cy="4681728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Wi-Fi Direct </a:t>
            </a:r>
            <a:r>
              <a:rPr lang="en-US" dirty="0" smtClean="0"/>
              <a:t>&amp; Bluetooth capability</a:t>
            </a:r>
            <a:r>
              <a:rPr lang="en-US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NFC capability.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Open Source Platform</a:t>
            </a:r>
            <a:r>
              <a:rPr lang="en-US" dirty="0" smtClean="0"/>
              <a:t>.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Easy transition for our developers.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451" y="1524000"/>
            <a:ext cx="2120508" cy="462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06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Raspberry Pi?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2013-2014 Computer Science Department, Texas Christian University 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1752" y="1566672"/>
            <a:ext cx="4038600" cy="468172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OBCU- On-Board Control Unit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Saves </a:t>
            </a:r>
            <a:r>
              <a:rPr lang="en-US" dirty="0"/>
              <a:t>smart phone battery by offloading sensor querying from phone.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Expandable via USB capabilities.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Runs Linux distributions.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Powered by vehicle</a:t>
            </a:r>
            <a:r>
              <a:rPr lang="en-US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733" y="2362200"/>
            <a:ext cx="4122296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2200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esentation Templat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CCC1D9"/>
      </a:lt2>
      <a:accent1>
        <a:srgbClr val="4F81BD"/>
      </a:accent1>
      <a:accent2>
        <a:srgbClr val="C0504D"/>
      </a:accent2>
      <a:accent3>
        <a:srgbClr val="5F497A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Template</Template>
  <TotalTime>416</TotalTime>
  <Words>1020</Words>
  <Application>Microsoft Office PowerPoint</Application>
  <PresentationFormat>On-screen Show (4:3)</PresentationFormat>
  <Paragraphs>216</Paragraphs>
  <Slides>31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Presentation Template</vt:lpstr>
      <vt:lpstr>Visio.Drawing.15</vt:lpstr>
      <vt:lpstr>Visio</vt:lpstr>
      <vt:lpstr>PowerPoint Presentation</vt:lpstr>
      <vt:lpstr>Team</vt:lpstr>
      <vt:lpstr>Overview</vt:lpstr>
      <vt:lpstr>Project Background</vt:lpstr>
      <vt:lpstr>Texas Instruments Sensor Tags</vt:lpstr>
      <vt:lpstr>Texas Instruments Sensor Tags</vt:lpstr>
      <vt:lpstr>Project Description</vt:lpstr>
      <vt:lpstr>Why Android?</vt:lpstr>
      <vt:lpstr>Why Raspberry Pi?</vt:lpstr>
      <vt:lpstr>Use of NFC Tags</vt:lpstr>
      <vt:lpstr>System Environment</vt:lpstr>
      <vt:lpstr>Iteration 1</vt:lpstr>
      <vt:lpstr>Inter-Device Communication</vt:lpstr>
      <vt:lpstr>NFC Tag Functionality</vt:lpstr>
      <vt:lpstr>Android Platform Training</vt:lpstr>
      <vt:lpstr>Database</vt:lpstr>
      <vt:lpstr>Key Requirements</vt:lpstr>
      <vt:lpstr>Key Requirements (cont.)</vt:lpstr>
      <vt:lpstr>System Architecture</vt:lpstr>
      <vt:lpstr>State Diagram</vt:lpstr>
      <vt:lpstr>Monitoring State</vt:lpstr>
      <vt:lpstr>Class Diagram</vt:lpstr>
      <vt:lpstr>Accident Detection Sequence Diagram</vt:lpstr>
      <vt:lpstr>Ask if Unharmed Sequence Diagram</vt:lpstr>
      <vt:lpstr>NFC &amp; Bluetooth Communication Demo</vt:lpstr>
      <vt:lpstr>SensorTag Demo</vt:lpstr>
      <vt:lpstr>Android App Prototype Demo</vt:lpstr>
      <vt:lpstr>Significant Problems</vt:lpstr>
      <vt:lpstr>Upcoming Schedule</vt:lpstr>
      <vt:lpstr>Iteration 2</vt:lpstr>
      <vt:lpstr>Questions?</vt:lpstr>
    </vt:vector>
  </TitlesOfParts>
  <Company>Texas Christian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tr_admin</dc:creator>
  <cp:lastModifiedBy>tr_admin</cp:lastModifiedBy>
  <cp:revision>56</cp:revision>
  <dcterms:created xsi:type="dcterms:W3CDTF">2013-11-19T22:32:45Z</dcterms:created>
  <dcterms:modified xsi:type="dcterms:W3CDTF">2013-12-12T00:35:29Z</dcterms:modified>
</cp:coreProperties>
</file>