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4"/>
  </p:notesMasterIdLst>
  <p:sldIdLst>
    <p:sldId id="256" r:id="rId2"/>
    <p:sldId id="262" r:id="rId3"/>
    <p:sldId id="264" r:id="rId4"/>
    <p:sldId id="265" r:id="rId5"/>
    <p:sldId id="266" r:id="rId6"/>
    <p:sldId id="269" r:id="rId7"/>
    <p:sldId id="267" r:id="rId8"/>
    <p:sldId id="268" r:id="rId9"/>
    <p:sldId id="301" r:id="rId10"/>
    <p:sldId id="302" r:id="rId11"/>
    <p:sldId id="271" r:id="rId12"/>
    <p:sldId id="272" r:id="rId13"/>
    <p:sldId id="273" r:id="rId14"/>
    <p:sldId id="274" r:id="rId15"/>
    <p:sldId id="275" r:id="rId16"/>
    <p:sldId id="277" r:id="rId17"/>
    <p:sldId id="278" r:id="rId18"/>
    <p:sldId id="279" r:id="rId19"/>
    <p:sldId id="280" r:id="rId20"/>
    <p:sldId id="281" r:id="rId21"/>
    <p:sldId id="282" r:id="rId22"/>
    <p:sldId id="283" r:id="rId23"/>
    <p:sldId id="261" r:id="rId24"/>
    <p:sldId id="284" r:id="rId25"/>
    <p:sldId id="285" r:id="rId26"/>
    <p:sldId id="286" r:id="rId27"/>
    <p:sldId id="287" r:id="rId28"/>
    <p:sldId id="259" r:id="rId29"/>
    <p:sldId id="295" r:id="rId30"/>
    <p:sldId id="296" r:id="rId31"/>
    <p:sldId id="298" r:id="rId32"/>
    <p:sldId id="299" r:id="rId33"/>
    <p:sldId id="297" r:id="rId34"/>
    <p:sldId id="260" r:id="rId35"/>
    <p:sldId id="288" r:id="rId36"/>
    <p:sldId id="290" r:id="rId37"/>
    <p:sldId id="289" r:id="rId38"/>
    <p:sldId id="292" r:id="rId39"/>
    <p:sldId id="293" r:id="rId40"/>
    <p:sldId id="291" r:id="rId41"/>
    <p:sldId id="294"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5453" autoAdjust="0"/>
  </p:normalViewPr>
  <p:slideViewPr>
    <p:cSldViewPr>
      <p:cViewPr varScale="1">
        <p:scale>
          <a:sx n="67" d="100"/>
          <a:sy n="67" d="100"/>
        </p:scale>
        <p:origin x="191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71929-EAD9-435A-B829-72560F705CFB}" type="datetimeFigureOut">
              <a:rPr lang="en-US" smtClean="0"/>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B2A65-EA57-49CB-B191-62467126380A}" type="slidenum">
              <a:rPr lang="en-US" smtClean="0"/>
              <a:t>‹#›</a:t>
            </a:fld>
            <a:endParaRPr lang="en-US"/>
          </a:p>
        </p:txBody>
      </p:sp>
    </p:spTree>
    <p:extLst>
      <p:ext uri="{BB962C8B-B14F-4D97-AF65-F5344CB8AC3E}">
        <p14:creationId xmlns:p14="http://schemas.microsoft.com/office/powerpoint/2010/main" val="38780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6B2A65-EA57-49CB-B191-62467126380A}" type="slidenum">
              <a:rPr lang="en-US" smtClean="0"/>
              <a:t>16</a:t>
            </a:fld>
            <a:endParaRPr lang="en-US"/>
          </a:p>
        </p:txBody>
      </p:sp>
    </p:spTree>
    <p:extLst>
      <p:ext uri="{BB962C8B-B14F-4D97-AF65-F5344CB8AC3E}">
        <p14:creationId xmlns:p14="http://schemas.microsoft.com/office/powerpoint/2010/main" val="46815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accent3">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fld id="{26C31474-B1EC-4879-BBBF-087D654D7A24}" type="datetime1">
              <a:rPr lang="en-US" smtClean="0"/>
              <a:t>11/21/2013</a:t>
            </a:fld>
            <a:endParaRPr lang="en-US" dirty="0"/>
          </a:p>
        </p:txBody>
      </p:sp>
      <p:sp>
        <p:nvSpPr>
          <p:cNvPr id="17" name="Footer Placeholder 16"/>
          <p:cNvSpPr>
            <a:spLocks noGrp="1"/>
          </p:cNvSpPr>
          <p:nvPr>
            <p:ph type="ftr" sz="quarter" idx="11"/>
          </p:nvPr>
        </p:nvSpPr>
        <p:spPr>
          <a:xfrm>
            <a:off x="304800" y="6410848"/>
            <a:ext cx="5334000" cy="365760"/>
          </a:xfrm>
        </p:spPr>
        <p:txBody>
          <a:bodyPr/>
          <a:lstStyle/>
          <a:p>
            <a:r>
              <a:rPr lang="en-US" dirty="0" smtClean="0"/>
              <a:t>© 2013-2014 Computer Science Department, Texas Christian University</a:t>
            </a:r>
          </a:p>
          <a:p>
            <a:endParaRPr lang="en-US" dirty="0" smtClean="0"/>
          </a:p>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C3052C8-0D21-45C2-9769-CA204832C830}"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baseline="0">
                <a:solidFill>
                  <a:schemeClr val="bg2">
                    <a:lumMod val="25000"/>
                  </a:schemeClr>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DF9739-08F4-4992-B63F-23F93EE04106}" type="datetime1">
              <a:rPr lang="en-US" smtClean="0"/>
              <a:t>11/21/2013</a:t>
            </a:fld>
            <a:endParaRPr lang="en-US" dirty="0"/>
          </a:p>
        </p:txBody>
      </p:sp>
      <p:sp>
        <p:nvSpPr>
          <p:cNvPr id="5" name="Footer Placeholder 4"/>
          <p:cNvSpPr>
            <a:spLocks noGrp="1"/>
          </p:cNvSpPr>
          <p:nvPr>
            <p:ph type="ftr" sz="quarter" idx="11"/>
          </p:nvPr>
        </p:nvSpPr>
        <p:spPr>
          <a:xfrm>
            <a:off x="304800" y="6410848"/>
            <a:ext cx="5410200" cy="365760"/>
          </a:xfrm>
        </p:spPr>
        <p:txBody>
          <a:bodyPr/>
          <a:lstStyle/>
          <a:p>
            <a:r>
              <a:rPr lang="en-US" smtClean="0"/>
              <a:t>© 2013-2014 Computer Science Department, Texas Christian University  </a:t>
            </a:r>
            <a:endParaRPr lang="en-US" dirty="0"/>
          </a:p>
        </p:txBody>
      </p:sp>
      <p:sp>
        <p:nvSpPr>
          <p:cNvPr id="6" name="Slide Number Placeholder 5"/>
          <p:cNvSpPr>
            <a:spLocks noGrp="1"/>
          </p:cNvSpPr>
          <p:nvPr>
            <p:ph type="sldNum" sz="quarter" idx="12"/>
          </p:nvPr>
        </p:nvSpPr>
        <p:spPr/>
        <p:txBody>
          <a:bodyPr/>
          <a:lstStyle/>
          <a:p>
            <a:fld id="{1C3052C8-0D21-45C2-9769-CA204832C83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1C3052C8-0D21-45C2-9769-CA204832C830}"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E94445-578E-4855-A49F-5925CA8BE5B2}" type="datetime1">
              <a:rPr lang="en-US" smtClean="0"/>
              <a:t>11/21/2013</a:t>
            </a:fld>
            <a:endParaRPr lang="en-US" dirty="0"/>
          </a:p>
        </p:txBody>
      </p:sp>
      <p:sp>
        <p:nvSpPr>
          <p:cNvPr id="5" name="Footer Placeholder 4"/>
          <p:cNvSpPr>
            <a:spLocks noGrp="1"/>
          </p:cNvSpPr>
          <p:nvPr>
            <p:ph type="ftr" sz="quarter" idx="11"/>
          </p:nvPr>
        </p:nvSpPr>
        <p:spPr>
          <a:xfrm>
            <a:off x="304800" y="6410848"/>
            <a:ext cx="5334000" cy="365760"/>
          </a:xfrm>
        </p:spPr>
        <p:txBody>
          <a:bodyPr/>
          <a:lstStyle/>
          <a:p>
            <a:r>
              <a:rPr lang="en-US" smtClean="0"/>
              <a:t>© 2013-2014 Computer Science Department, Texas Christian University  </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9CB059F-0206-4E1B-951E-9F0A54488C7B}" type="datetime1">
              <a:rPr lang="en-US" smtClean="0"/>
              <a:t>11/21/2013</a:t>
            </a:fld>
            <a:endParaRPr lang="en-US" dirty="0"/>
          </a:p>
        </p:txBody>
      </p:sp>
      <p:sp>
        <p:nvSpPr>
          <p:cNvPr id="5" name="Footer Placeholder 4"/>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C3052C8-0D21-45C2-9769-CA204832C830}"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bg2">
              <a:lumMod val="5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bg2">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4" name="Date Placeholder 3"/>
          <p:cNvSpPr>
            <a:spLocks noGrp="1"/>
          </p:cNvSpPr>
          <p:nvPr>
            <p:ph type="dt" sz="half" idx="10"/>
          </p:nvPr>
        </p:nvSpPr>
        <p:spPr/>
        <p:txBody>
          <a:bodyPr/>
          <a:lstStyle/>
          <a:p>
            <a:fld id="{59F3B7B9-A234-4267-80AC-F87294A8324E}" type="datetime1">
              <a:rPr lang="en-US" smtClean="0"/>
              <a:t>11/21/2013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C3052C8-0D21-45C2-9769-CA204832C830}"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3AAD566-B6EB-489B-89BC-2C0A96D6A3DA}" type="datetime1">
              <a:rPr lang="en-US" smtClean="0"/>
              <a:t>11/21/2013</a:t>
            </a:fld>
            <a:endParaRPr lang="en-US" dirty="0"/>
          </a:p>
        </p:txBody>
      </p:sp>
      <p:sp>
        <p:nvSpPr>
          <p:cNvPr id="6" name="Footer Placeholder 5"/>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7" name="Slide Number Placeholder 6"/>
          <p:cNvSpPr>
            <a:spLocks noGrp="1"/>
          </p:cNvSpPr>
          <p:nvPr>
            <p:ph type="sldNum" sz="quarter" idx="12"/>
          </p:nvPr>
        </p:nvSpPr>
        <p:spPr/>
        <p:txBody>
          <a:bodyPr/>
          <a:lstStyle/>
          <a:p>
            <a:fld id="{1C3052C8-0D21-45C2-9769-CA204832C830}"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vl2pPr>
              <a:defRPr baseline="0">
                <a:solidFill>
                  <a:schemeClr val="accent4">
                    <a:lumMod val="50000"/>
                  </a:schemeClr>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bg2">
              <a:lumMod val="5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95FF9AF-166D-4D44-BD13-185BF02A944A}" type="datetime1">
              <a:rPr lang="en-US" smtClean="0"/>
              <a:t>11/21/2013</a:t>
            </a:fld>
            <a:endParaRPr lang="en-US" dirty="0"/>
          </a:p>
        </p:txBody>
      </p:sp>
      <p:sp>
        <p:nvSpPr>
          <p:cNvPr id="8" name="Footer Placeholder 7"/>
          <p:cNvSpPr>
            <a:spLocks noGrp="1"/>
          </p:cNvSpPr>
          <p:nvPr>
            <p:ph type="ftr" sz="quarter" idx="11"/>
          </p:nvPr>
        </p:nvSpPr>
        <p:spPr>
          <a:xfrm>
            <a:off x="304800" y="6409944"/>
            <a:ext cx="5181600" cy="365760"/>
          </a:xfrm>
        </p:spPr>
        <p:txBody>
          <a:bodyPr/>
          <a:lstStyle/>
          <a:p>
            <a:r>
              <a:rPr lang="en-US" smtClean="0"/>
              <a:t>© 2013-2014 Computer Science Department, Texas Christian University  </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2pPr>
              <a:defRPr>
                <a:solidFill>
                  <a:schemeClr val="accent4">
                    <a:lumMod val="50000"/>
                  </a:schemeClr>
                </a:solidFill>
              </a:defRPr>
            </a:lvl2pPr>
            <a:lvl4pPr>
              <a:defRPr>
                <a:solidFill>
                  <a:schemeClr val="accent4">
                    <a:lumMod val="50000"/>
                  </a:schemeClr>
                </a:solidFill>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lvl2pPr>
              <a:defRPr>
                <a:solidFill>
                  <a:schemeClr val="accent4">
                    <a:lumMod val="50000"/>
                  </a:schemeClr>
                </a:solidFill>
              </a:defRPr>
            </a:lvl2pPr>
            <a:lvl4pPr>
              <a:defRPr>
                <a:solidFill>
                  <a:schemeClr val="accent4">
                    <a:lumMod val="50000"/>
                  </a:schemeClr>
                </a:solidFill>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C3052C8-0D21-45C2-9769-CA204832C830}"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F82C91-DFCB-4B1D-A401-4CF34E2058F5}" type="datetime1">
              <a:rPr lang="en-US" smtClean="0"/>
              <a:t>11/21/2013</a:t>
            </a:fld>
            <a:endParaRPr lang="en-US" dirty="0"/>
          </a:p>
        </p:txBody>
      </p:sp>
      <p:sp>
        <p:nvSpPr>
          <p:cNvPr id="4" name="Footer Placeholder 3"/>
          <p:cNvSpPr>
            <a:spLocks noGrp="1"/>
          </p:cNvSpPr>
          <p:nvPr>
            <p:ph type="ftr" sz="quarter" idx="11"/>
          </p:nvPr>
        </p:nvSpPr>
        <p:spPr>
          <a:xfrm>
            <a:off x="304800" y="6410848"/>
            <a:ext cx="5410200" cy="365760"/>
          </a:xfrm>
        </p:spPr>
        <p:txBody>
          <a:bodyPr/>
          <a:lstStyle/>
          <a:p>
            <a:r>
              <a:rPr lang="en-US" smtClean="0"/>
              <a:t>© 2013-2014 Computer Science Department, Texas Christian University  </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1C3052C8-0D21-45C2-9769-CA204832C83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userDrawn="1"/>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218B03A-43A0-40E3-AF9D-7062B5AB1113}" type="datetime1">
              <a:rPr lang="en-US" smtClean="0"/>
              <a:t>11/21/2013</a:t>
            </a:fld>
            <a:endParaRPr lang="en-US" dirty="0"/>
          </a:p>
        </p:txBody>
      </p:sp>
      <p:sp>
        <p:nvSpPr>
          <p:cNvPr id="3" name="Footer Placeholder 2"/>
          <p:cNvSpPr>
            <a:spLocks noGrp="1"/>
          </p:cNvSpPr>
          <p:nvPr>
            <p:ph type="ftr" sz="quarter" idx="11"/>
          </p:nvPr>
        </p:nvSpPr>
        <p:spPr>
          <a:xfrm>
            <a:off x="304800" y="6410848"/>
            <a:ext cx="5334000" cy="365760"/>
          </a:xfrm>
        </p:spPr>
        <p:txBody>
          <a:bodyPr/>
          <a:lstStyle/>
          <a:p>
            <a:r>
              <a:rPr lang="en-US" smtClean="0"/>
              <a:t>© 2013-2014 Computer Science Department, Texas Christian University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3"/>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C3052C8-0D21-45C2-9769-CA204832C830}"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F297C294-20E9-41A4-8DD8-71306497D178}" type="datetime1">
              <a:rPr lang="en-US" smtClean="0"/>
              <a:t>11/21/2013</a:t>
            </a:fld>
            <a:endParaRPr lang="en-US" dirty="0"/>
          </a:p>
        </p:txBody>
      </p:sp>
      <p:sp>
        <p:nvSpPr>
          <p:cNvPr id="6" name="Footer Placeholder 5"/>
          <p:cNvSpPr>
            <a:spLocks noGrp="1"/>
          </p:cNvSpPr>
          <p:nvPr>
            <p:ph type="ftr" sz="quarter" idx="11"/>
          </p:nvPr>
        </p:nvSpPr>
        <p:spPr>
          <a:xfrm>
            <a:off x="301752" y="6410848"/>
            <a:ext cx="5108448" cy="365760"/>
          </a:xfrm>
        </p:spPr>
        <p:txBody>
          <a:bodyPr/>
          <a:lstStyle/>
          <a:p>
            <a:r>
              <a:rPr lang="en-US" smtClean="0"/>
              <a:t>© 2013-2014 Computer Science Department, Texas Christian University  </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3"/>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1C3052C8-0D21-45C2-9769-CA204832C830}"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baseline="0">
                <a:solidFill>
                  <a:schemeClr val="accent3"/>
                </a:solidFill>
              </a:defRPr>
            </a:lvl1pPr>
          </a:lstStyle>
          <a:p>
            <a:r>
              <a:rPr kumimoji="0" lang="en-US" smtClean="0"/>
              <a:t>Click to edit Master title style</a:t>
            </a:r>
            <a:endParaRPr kumimoji="0" lang="en-US" dirty="0"/>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AC8F75AF-D180-4A75-816A-5ACDA5400D2C}" type="datetime1">
              <a:rPr lang="en-US" smtClean="0"/>
              <a:t>11/21/2013</a:t>
            </a:fld>
            <a:endParaRPr lang="en-US" dirty="0"/>
          </a:p>
        </p:txBody>
      </p:sp>
      <p:sp>
        <p:nvSpPr>
          <p:cNvPr id="6" name="Footer Placeholder 5"/>
          <p:cNvSpPr>
            <a:spLocks noGrp="1"/>
          </p:cNvSpPr>
          <p:nvPr>
            <p:ph type="ftr" sz="quarter" idx="11"/>
          </p:nvPr>
        </p:nvSpPr>
        <p:spPr>
          <a:xfrm>
            <a:off x="301752" y="6410848"/>
            <a:ext cx="5260848" cy="365760"/>
          </a:xfrm>
        </p:spPr>
        <p:txBody>
          <a:bodyPr/>
          <a:lstStyle/>
          <a:p>
            <a:r>
              <a:rPr lang="en-US" smtClean="0"/>
              <a:t>© 2013-2014 Computer Science Department, Texas Christian University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FEDDDEE-802F-4A23-9EE8-D5CB7B9D47ED}" type="datetime1">
              <a:rPr lang="en-US" smtClean="0"/>
              <a:t>11/21/2013</a:t>
            </a:fld>
            <a:endParaRPr lang="en-US" dirty="0"/>
          </a:p>
        </p:txBody>
      </p:sp>
      <p:sp>
        <p:nvSpPr>
          <p:cNvPr id="3" name="Footer Placeholder 2"/>
          <p:cNvSpPr>
            <a:spLocks noGrp="1"/>
          </p:cNvSpPr>
          <p:nvPr>
            <p:ph type="ftr" sz="quarter" idx="3"/>
          </p:nvPr>
        </p:nvSpPr>
        <p:spPr>
          <a:xfrm>
            <a:off x="304800" y="6410848"/>
            <a:ext cx="5105400" cy="365760"/>
          </a:xfrm>
          <a:prstGeom prst="rect">
            <a:avLst/>
          </a:prstGeom>
        </p:spPr>
        <p:txBody>
          <a:bodyPr vert="horz"/>
          <a:lstStyle>
            <a:lvl1pPr algn="l" eaLnBrk="1" latinLnBrk="0" hangingPunct="1">
              <a:defRPr kumimoji="0" sz="1200">
                <a:solidFill>
                  <a:srgbClr val="FFFFFF"/>
                </a:solidFill>
              </a:defRPr>
            </a:lvl1pPr>
          </a:lstStyle>
          <a:p>
            <a:r>
              <a:rPr lang="en-US" smtClean="0"/>
              <a:t>© 2013-2014 Computer Science Department, Texas Christian University  </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C3052C8-0D21-45C2-9769-CA204832C830}"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a:ln>
            <a:solidFill>
              <a:schemeClr val="accent3"/>
            </a:solidFill>
          </a:ln>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3"/>
        </a:buClr>
        <a:buSzPct val="70000"/>
        <a:buFont typeface="Wingdings"/>
        <a:buChar char=""/>
        <a:defRPr kumimoji="0" sz="2200" kern="1200">
          <a:solidFill>
            <a:schemeClr val="accent4">
              <a:lumMod val="50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accent4">
              <a:lumMod val="50000"/>
            </a:schemeClr>
          </a:solidFill>
          <a:latin typeface="+mn-lt"/>
          <a:ea typeface="+mn-ea"/>
          <a:cs typeface="+mn-cs"/>
        </a:defRPr>
      </a:lvl4pPr>
      <a:lvl5pPr marL="1371600" indent="-228600" algn="l" rtl="0" eaLnBrk="1" latinLnBrk="0" hangingPunct="1">
        <a:spcBef>
          <a:spcPct val="20000"/>
        </a:spcBef>
        <a:buClr>
          <a:schemeClr val="accent4"/>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Visio_Drawing1.vsd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276600"/>
            <a:ext cx="6096000" cy="914400"/>
          </a:xfrm>
          <a:solidFill>
            <a:schemeClr val="bg1">
              <a:alpha val="0"/>
            </a:schemeClr>
          </a:solidFill>
        </p:spPr>
        <p:txBody>
          <a:bodyPr>
            <a:normAutofit lnSpcReduction="10000"/>
          </a:bodyPr>
          <a:lstStyle/>
          <a:p>
            <a:endParaRPr lang="en-US" dirty="0" smtClean="0">
              <a:solidFill>
                <a:schemeClr val="accent4">
                  <a:lumMod val="50000"/>
                </a:schemeClr>
              </a:solidFill>
            </a:endParaRPr>
          </a:p>
          <a:p>
            <a:r>
              <a:rPr lang="en-US" dirty="0" smtClean="0">
                <a:solidFill>
                  <a:schemeClr val="accent4">
                    <a:lumMod val="50000"/>
                  </a:schemeClr>
                </a:solidFill>
              </a:rPr>
              <a:t>Senior </a:t>
            </a:r>
            <a:r>
              <a:rPr lang="en-US" dirty="0">
                <a:solidFill>
                  <a:schemeClr val="accent4">
                    <a:lumMod val="50000"/>
                  </a:schemeClr>
                </a:solidFill>
              </a:rPr>
              <a:t>Design </a:t>
            </a:r>
            <a:r>
              <a:rPr lang="en-US" dirty="0" smtClean="0">
                <a:solidFill>
                  <a:schemeClr val="accent4">
                    <a:lumMod val="50000"/>
                  </a:schemeClr>
                </a:solidFill>
              </a:rPr>
              <a:t>Project Overview</a:t>
            </a:r>
          </a:p>
          <a:p>
            <a:r>
              <a:rPr lang="en-US" dirty="0" smtClean="0">
                <a:solidFill>
                  <a:schemeClr val="accent4">
                    <a:lumMod val="50000"/>
                  </a:schemeClr>
                </a:solidFill>
              </a:rPr>
              <a:t> </a:t>
            </a:r>
            <a:r>
              <a:rPr lang="en-US" dirty="0">
                <a:solidFill>
                  <a:schemeClr val="accent4">
                    <a:lumMod val="50000"/>
                  </a:schemeClr>
                </a:solidFill>
              </a:rPr>
              <a:t>2013 - 2014</a:t>
            </a:r>
          </a:p>
        </p:txBody>
      </p:sp>
      <p:pic>
        <p:nvPicPr>
          <p:cNvPr id="1026" name="Picture 2" descr="C:\Users\caseystephens\Desktop\repository1314frogstar\trunk\graphics\FrogStarLogo_Alpha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23" y="457200"/>
            <a:ext cx="7681913" cy="14605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 2013-2014 Computer Science Department, Texas Christian University</a:t>
            </a:r>
          </a:p>
          <a:p>
            <a:endParaRPr lang="en-US" smtClean="0"/>
          </a:p>
          <a:p>
            <a:endParaRPr lang="en-US" dirty="0"/>
          </a:p>
        </p:txBody>
      </p:sp>
    </p:spTree>
    <p:extLst>
      <p:ext uri="{BB962C8B-B14F-4D97-AF65-F5344CB8AC3E}">
        <p14:creationId xmlns:p14="http://schemas.microsoft.com/office/powerpoint/2010/main" val="25661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smtClean="0"/>
              <a:t>Fall Semester</a:t>
            </a:r>
            <a:endParaRPr lang="en-US" dirty="0"/>
          </a:p>
        </p:txBody>
      </p:sp>
      <p:sp>
        <p:nvSpPr>
          <p:cNvPr id="12" name="Text Placeholder 11"/>
          <p:cNvSpPr>
            <a:spLocks noGrp="1"/>
          </p:cNvSpPr>
          <p:nvPr>
            <p:ph type="body" sz="half" idx="3"/>
          </p:nvPr>
        </p:nvSpPr>
        <p:spPr/>
        <p:txBody>
          <a:bodyPr/>
          <a:lstStyle/>
          <a:p>
            <a:r>
              <a:rPr lang="en-US" dirty="0" smtClean="0"/>
              <a:t>Spring Semester</a:t>
            </a:r>
            <a:endParaRPr lang="en-US" dirty="0"/>
          </a:p>
        </p:txBody>
      </p:sp>
      <p:sp>
        <p:nvSpPr>
          <p:cNvPr id="5" name="Footer Placeholder 4"/>
          <p:cNvSpPr>
            <a:spLocks noGrp="1"/>
          </p:cNvSpPr>
          <p:nvPr>
            <p:ph type="ftr" sz="quarter" idx="11"/>
          </p:nvPr>
        </p:nvSpPr>
        <p:spPr/>
        <p:txBody>
          <a:bodyPr/>
          <a:lstStyle/>
          <a:p>
            <a:r>
              <a:rPr lang="en-US" dirty="0" smtClean="0"/>
              <a:t>© 2013-2014 Computer Science Department, Texas Christian University  </a:t>
            </a:r>
            <a:endParaRPr lang="en-US" dirty="0"/>
          </a:p>
        </p:txBody>
      </p:sp>
      <p:sp>
        <p:nvSpPr>
          <p:cNvPr id="11" name="Content Placeholder 10"/>
          <p:cNvSpPr>
            <a:spLocks noGrp="1"/>
          </p:cNvSpPr>
          <p:nvPr>
            <p:ph sz="quarter" idx="2"/>
          </p:nvPr>
        </p:nvSpPr>
        <p:spPr>
          <a:xfrm>
            <a:off x="228600" y="2362200"/>
            <a:ext cx="4267200" cy="3962399"/>
          </a:xfrm>
        </p:spPr>
        <p:txBody>
          <a:bodyPr>
            <a:noAutofit/>
          </a:bodyPr>
          <a:lstStyle/>
          <a:p>
            <a:pPr>
              <a:spcBef>
                <a:spcPts val="600"/>
              </a:spcBef>
            </a:pPr>
            <a:r>
              <a:rPr lang="en-US" sz="1500" dirty="0" smtClean="0"/>
              <a:t>October </a:t>
            </a:r>
            <a:r>
              <a:rPr lang="en-US" sz="1500" dirty="0"/>
              <a:t>17, 2013	- Project Proposal	</a:t>
            </a:r>
          </a:p>
          <a:p>
            <a:r>
              <a:rPr lang="en-US" sz="1500" dirty="0"/>
              <a:t>October 17, 2013	- Project Plan </a:t>
            </a:r>
            <a:r>
              <a:rPr lang="en-US" sz="1500" dirty="0" smtClean="0"/>
              <a:t>Document</a:t>
            </a:r>
            <a:endParaRPr lang="en-US" sz="1500" dirty="0"/>
          </a:p>
          <a:p>
            <a:r>
              <a:rPr lang="en-US" sz="1500" dirty="0"/>
              <a:t>October 17, 2013 	- Skeleton Website</a:t>
            </a:r>
          </a:p>
          <a:p>
            <a:r>
              <a:rPr lang="en-US" sz="1500" dirty="0"/>
              <a:t>October 22, 2013	- </a:t>
            </a:r>
            <a:r>
              <a:rPr lang="en-US" sz="1500" dirty="0" smtClean="0"/>
              <a:t>PSE</a:t>
            </a:r>
            <a:endParaRPr lang="en-US" sz="1500" dirty="0"/>
          </a:p>
          <a:p>
            <a:r>
              <a:rPr lang="en-US" sz="1500" dirty="0"/>
              <a:t>October 31, 2013	- Requirements </a:t>
            </a:r>
            <a:r>
              <a:rPr lang="en-US" sz="1500" dirty="0" smtClean="0"/>
              <a:t>Document</a:t>
            </a:r>
            <a:endParaRPr lang="en-US" sz="1500" dirty="0"/>
          </a:p>
          <a:p>
            <a:r>
              <a:rPr lang="en-US" sz="1500" dirty="0" smtClean="0"/>
              <a:t>Nov. 21</a:t>
            </a:r>
            <a:r>
              <a:rPr lang="en-US" sz="1500" dirty="0"/>
              <a:t>, </a:t>
            </a:r>
            <a:r>
              <a:rPr lang="en-US" sz="1500" dirty="0" smtClean="0"/>
              <a:t>2013	- </a:t>
            </a:r>
            <a:r>
              <a:rPr lang="en-US" sz="1500" dirty="0"/>
              <a:t>Design </a:t>
            </a:r>
            <a:r>
              <a:rPr lang="en-US" sz="1500" dirty="0" smtClean="0"/>
              <a:t>Document</a:t>
            </a:r>
            <a:endParaRPr lang="en-US" sz="1500" dirty="0"/>
          </a:p>
          <a:p>
            <a:r>
              <a:rPr lang="en-US" sz="1500" dirty="0"/>
              <a:t>December 2, 2013	- Iteration 1</a:t>
            </a:r>
          </a:p>
          <a:p>
            <a:pPr marL="274320" lvl="1" indent="0">
              <a:buNone/>
            </a:pPr>
            <a:endParaRPr lang="en-US" sz="1500" dirty="0">
              <a:latin typeface="G"/>
            </a:endParaRPr>
          </a:p>
        </p:txBody>
      </p:sp>
      <p:sp>
        <p:nvSpPr>
          <p:cNvPr id="13" name="Content Placeholder 12"/>
          <p:cNvSpPr>
            <a:spLocks noGrp="1"/>
          </p:cNvSpPr>
          <p:nvPr>
            <p:ph sz="quarter" idx="4"/>
          </p:nvPr>
        </p:nvSpPr>
        <p:spPr>
          <a:xfrm>
            <a:off x="4648200" y="2362200"/>
            <a:ext cx="4267200" cy="3931375"/>
          </a:xfrm>
        </p:spPr>
        <p:txBody>
          <a:bodyPr>
            <a:noAutofit/>
          </a:bodyPr>
          <a:lstStyle/>
          <a:p>
            <a:r>
              <a:rPr lang="en-US" sz="1500" dirty="0" smtClean="0"/>
              <a:t>January </a:t>
            </a:r>
            <a:r>
              <a:rPr lang="en-US" sz="1500" dirty="0"/>
              <a:t>31, 2014	- Iteration 2</a:t>
            </a:r>
          </a:p>
          <a:p>
            <a:r>
              <a:rPr lang="en-US" sz="1500" dirty="0"/>
              <a:t>February 4, 2014	- Faculty Presentation</a:t>
            </a:r>
          </a:p>
          <a:p>
            <a:r>
              <a:rPr lang="en-US" sz="1500" dirty="0"/>
              <a:t>March 4, 2014	- Iteration 3</a:t>
            </a:r>
          </a:p>
          <a:p>
            <a:r>
              <a:rPr lang="en-US" sz="1500" dirty="0"/>
              <a:t>March 24, 2014	- </a:t>
            </a:r>
            <a:r>
              <a:rPr lang="en-US" sz="1500" dirty="0" smtClean="0"/>
              <a:t>NTASC Abstract</a:t>
            </a:r>
            <a:endParaRPr lang="en-US" sz="1500" dirty="0"/>
          </a:p>
          <a:p>
            <a:r>
              <a:rPr lang="en-US" sz="1500" dirty="0" smtClean="0"/>
              <a:t>April </a:t>
            </a:r>
            <a:r>
              <a:rPr lang="en-US" sz="1500" dirty="0"/>
              <a:t>1, 2014	- Iteration 4</a:t>
            </a:r>
          </a:p>
          <a:p>
            <a:r>
              <a:rPr lang="en-US" sz="1500" dirty="0"/>
              <a:t>April 1, 2014	- User </a:t>
            </a:r>
            <a:r>
              <a:rPr lang="en-US" sz="1500" dirty="0" smtClean="0"/>
              <a:t>Manual</a:t>
            </a:r>
            <a:endParaRPr lang="en-US" sz="1500" dirty="0"/>
          </a:p>
          <a:p>
            <a:r>
              <a:rPr lang="en-US" sz="1500" dirty="0" smtClean="0"/>
              <a:t>April 1, 2014	- Developer Manual</a:t>
            </a:r>
          </a:p>
          <a:p>
            <a:r>
              <a:rPr lang="en-US" sz="1500" dirty="0" smtClean="0"/>
              <a:t>April </a:t>
            </a:r>
            <a:r>
              <a:rPr lang="en-US" sz="1500" dirty="0"/>
              <a:t>5, 2014	- NTASC</a:t>
            </a:r>
          </a:p>
          <a:p>
            <a:r>
              <a:rPr lang="en-US" sz="1500" dirty="0"/>
              <a:t>April 11, 2014	- </a:t>
            </a:r>
            <a:r>
              <a:rPr lang="en-US" sz="1500" dirty="0" smtClean="0"/>
              <a:t>SRS Poster Due</a:t>
            </a:r>
            <a:endParaRPr lang="en-US" sz="1500" dirty="0"/>
          </a:p>
          <a:p>
            <a:r>
              <a:rPr lang="en-US" sz="1500" dirty="0"/>
              <a:t>April 18, 2014	- </a:t>
            </a:r>
            <a:r>
              <a:rPr lang="en-US" sz="1500" dirty="0" smtClean="0"/>
              <a:t>SRS</a:t>
            </a:r>
            <a:endParaRPr lang="en-US" sz="1500" dirty="0"/>
          </a:p>
          <a:p>
            <a:r>
              <a:rPr lang="en-US" sz="1500" dirty="0"/>
              <a:t>May 1, 2014	- Final Presentation</a:t>
            </a:r>
          </a:p>
          <a:p>
            <a:r>
              <a:rPr lang="en-US" sz="1500" dirty="0"/>
              <a:t>May 2, 2014	- Complete All Documents</a:t>
            </a:r>
          </a:p>
          <a:p>
            <a:r>
              <a:rPr lang="en-US" sz="1500" dirty="0"/>
              <a:t>May 5, 2014	- Final Product </a:t>
            </a:r>
            <a:r>
              <a:rPr lang="en-US" sz="1500" dirty="0" smtClean="0"/>
              <a:t>DVD</a:t>
            </a:r>
            <a:endParaRPr lang="en-US" sz="1500" dirty="0"/>
          </a:p>
        </p:txBody>
      </p:sp>
      <p:sp>
        <p:nvSpPr>
          <p:cNvPr id="9" name="Title 8"/>
          <p:cNvSpPr>
            <a:spLocks noGrp="1"/>
          </p:cNvSpPr>
          <p:nvPr>
            <p:ph type="title"/>
          </p:nvPr>
        </p:nvSpPr>
        <p:spPr/>
        <p:txBody>
          <a:bodyPr/>
          <a:lstStyle/>
          <a:p>
            <a:r>
              <a:rPr lang="en-US" dirty="0" smtClean="0"/>
              <a:t>Deliverables and Milestones</a:t>
            </a:r>
            <a:endParaRPr lang="en-US" dirty="0"/>
          </a:p>
        </p:txBody>
      </p:sp>
    </p:spTree>
    <p:extLst>
      <p:ext uri="{BB962C8B-B14F-4D97-AF65-F5344CB8AC3E}">
        <p14:creationId xmlns:p14="http://schemas.microsoft.com/office/powerpoint/2010/main" val="268937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Iteration 1</a:t>
            </a:r>
            <a:endParaRPr lang="en-US" dirty="0"/>
          </a:p>
        </p:txBody>
      </p:sp>
      <p:sp>
        <p:nvSpPr>
          <p:cNvPr id="3" name="Text Placeholder 2"/>
          <p:cNvSpPr>
            <a:spLocks noGrp="1"/>
          </p:cNvSpPr>
          <p:nvPr>
            <p:ph type="body" idx="2"/>
          </p:nvPr>
        </p:nvSpPr>
        <p:spPr/>
        <p:txBody>
          <a:bodyPr/>
          <a:lstStyle/>
          <a:p>
            <a:r>
              <a:rPr lang="en-US" dirty="0" smtClean="0"/>
              <a:t>-December 2, 2013</a:t>
            </a:r>
            <a:endParaRPr lang="en-US" dirty="0"/>
          </a:p>
        </p:txBody>
      </p:sp>
      <p:sp>
        <p:nvSpPr>
          <p:cNvPr id="2" name="Content Placeholder 1"/>
          <p:cNvSpPr>
            <a:spLocks noGrp="1"/>
          </p:cNvSpPr>
          <p:nvPr>
            <p:ph sz="quarter" idx="1"/>
          </p:nvPr>
        </p:nvSpPr>
        <p:spPr/>
        <p:txBody>
          <a:bodyPr>
            <a:normAutofit/>
          </a:bodyPr>
          <a:lstStyle/>
          <a:p>
            <a:r>
              <a:rPr lang="en-US" dirty="0" smtClean="0"/>
              <a:t>Inter-device communication.</a:t>
            </a:r>
          </a:p>
          <a:p>
            <a:r>
              <a:rPr lang="en-US" dirty="0" smtClean="0"/>
              <a:t>NFC tag functionality.</a:t>
            </a:r>
          </a:p>
          <a:p>
            <a:r>
              <a:rPr lang="en-US" dirty="0" smtClean="0"/>
              <a:t>Android training.</a:t>
            </a:r>
          </a:p>
          <a:p>
            <a:r>
              <a:rPr lang="en-US" dirty="0" smtClean="0"/>
              <a:t>Collision detection method research.</a:t>
            </a:r>
            <a:endParaRPr lang="en-US" dirty="0"/>
          </a:p>
        </p:txBody>
      </p:sp>
      <p:sp>
        <p:nvSpPr>
          <p:cNvPr id="4" name="Footer Placeholder 3"/>
          <p:cNvSpPr>
            <a:spLocks noGrp="1"/>
          </p:cNvSpPr>
          <p:nvPr>
            <p:ph type="ftr" sz="quarter" idx="11"/>
          </p:nvPr>
        </p:nvSpPr>
        <p:spPr/>
        <p:txBody>
          <a:bodyPr/>
          <a:lstStyle/>
          <a:p>
            <a:r>
              <a:rPr lang="en-US" smtClean="0"/>
              <a:t>© 2013-2014 Computer Science Department, Texas Christian University  </a:t>
            </a:r>
            <a:endParaRPr lang="en-US" dirty="0"/>
          </a:p>
        </p:txBody>
      </p:sp>
    </p:spTree>
    <p:extLst>
      <p:ext uri="{BB962C8B-B14F-4D97-AF65-F5344CB8AC3E}">
        <p14:creationId xmlns:p14="http://schemas.microsoft.com/office/powerpoint/2010/main" val="251852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2</a:t>
            </a:r>
            <a:endParaRPr lang="en-US" dirty="0"/>
          </a:p>
        </p:txBody>
      </p:sp>
      <p:sp>
        <p:nvSpPr>
          <p:cNvPr id="7" name="Text Placeholder 6"/>
          <p:cNvSpPr>
            <a:spLocks noGrp="1"/>
          </p:cNvSpPr>
          <p:nvPr>
            <p:ph type="body" idx="2"/>
          </p:nvPr>
        </p:nvSpPr>
        <p:spPr/>
        <p:txBody>
          <a:bodyPr/>
          <a:lstStyle/>
          <a:p>
            <a:r>
              <a:rPr lang="en-US" dirty="0" smtClean="0"/>
              <a:t>-January 31, 2014</a:t>
            </a:r>
            <a:endParaRPr lang="en-US" dirty="0"/>
          </a:p>
        </p:txBody>
      </p:sp>
      <p:sp>
        <p:nvSpPr>
          <p:cNvPr id="6" name="Content Placeholder 5"/>
          <p:cNvSpPr>
            <a:spLocks noGrp="1"/>
          </p:cNvSpPr>
          <p:nvPr>
            <p:ph sz="quarter" idx="1"/>
          </p:nvPr>
        </p:nvSpPr>
        <p:spPr/>
        <p:txBody>
          <a:bodyPr/>
          <a:lstStyle/>
          <a:p>
            <a:r>
              <a:rPr lang="en-US" dirty="0" smtClean="0"/>
              <a:t>Completed UI.</a:t>
            </a:r>
          </a:p>
          <a:p>
            <a:r>
              <a:rPr lang="en-US" dirty="0" smtClean="0"/>
              <a:t>Implementation of collision detection algorithms.</a:t>
            </a:r>
            <a:endParaRPr lang="en-US" dirty="0"/>
          </a:p>
        </p:txBody>
      </p:sp>
      <p:sp>
        <p:nvSpPr>
          <p:cNvPr id="5" name="Footer Placeholder 4"/>
          <p:cNvSpPr>
            <a:spLocks noGrp="1"/>
          </p:cNvSpPr>
          <p:nvPr>
            <p:ph type="ftr" sz="quarter" idx="11"/>
          </p:nvPr>
        </p:nvSpPr>
        <p:spPr/>
        <p:txBody>
          <a:bodyPr/>
          <a:lstStyle/>
          <a:p>
            <a:r>
              <a:rPr lang="en-US" smtClean="0"/>
              <a:t>© 2013-2014 Computer Science Department, Texas Christian University  </a:t>
            </a:r>
            <a:endParaRPr lang="en-US" dirty="0"/>
          </a:p>
        </p:txBody>
      </p:sp>
    </p:spTree>
    <p:extLst>
      <p:ext uri="{BB962C8B-B14F-4D97-AF65-F5344CB8AC3E}">
        <p14:creationId xmlns:p14="http://schemas.microsoft.com/office/powerpoint/2010/main" val="143395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3</a:t>
            </a:r>
            <a:endParaRPr lang="en-US" dirty="0"/>
          </a:p>
        </p:txBody>
      </p:sp>
      <p:sp>
        <p:nvSpPr>
          <p:cNvPr id="7" name="Text Placeholder 6"/>
          <p:cNvSpPr>
            <a:spLocks noGrp="1"/>
          </p:cNvSpPr>
          <p:nvPr>
            <p:ph type="body" idx="2"/>
          </p:nvPr>
        </p:nvSpPr>
        <p:spPr/>
        <p:txBody>
          <a:bodyPr/>
          <a:lstStyle/>
          <a:p>
            <a:r>
              <a:rPr lang="en-US" dirty="0" smtClean="0"/>
              <a:t>-March 4, 2014</a:t>
            </a:r>
            <a:endParaRPr lang="en-US" dirty="0"/>
          </a:p>
        </p:txBody>
      </p:sp>
      <p:sp>
        <p:nvSpPr>
          <p:cNvPr id="6" name="Content Placeholder 5"/>
          <p:cNvSpPr>
            <a:spLocks noGrp="1"/>
          </p:cNvSpPr>
          <p:nvPr>
            <p:ph sz="quarter" idx="1"/>
          </p:nvPr>
        </p:nvSpPr>
        <p:spPr/>
        <p:txBody>
          <a:bodyPr/>
          <a:lstStyle/>
          <a:p>
            <a:r>
              <a:rPr lang="en-US" dirty="0" smtClean="0"/>
              <a:t>Completion of collision detection system.</a:t>
            </a:r>
          </a:p>
          <a:p>
            <a:r>
              <a:rPr lang="en-US" dirty="0" smtClean="0"/>
              <a:t>Begin system testing.</a:t>
            </a:r>
          </a:p>
          <a:p>
            <a:r>
              <a:rPr lang="en-US" dirty="0" smtClean="0"/>
              <a:t>Begin unattended child detection.</a:t>
            </a:r>
          </a:p>
          <a:p>
            <a:endParaRPr lang="en-US" dirty="0"/>
          </a:p>
        </p:txBody>
      </p:sp>
      <p:sp>
        <p:nvSpPr>
          <p:cNvPr id="5" name="Footer Placeholder 4"/>
          <p:cNvSpPr>
            <a:spLocks noGrp="1"/>
          </p:cNvSpPr>
          <p:nvPr>
            <p:ph type="ftr" sz="quarter" idx="11"/>
          </p:nvPr>
        </p:nvSpPr>
        <p:spPr/>
        <p:txBody>
          <a:bodyPr/>
          <a:lstStyle/>
          <a:p>
            <a:r>
              <a:rPr lang="en-US" smtClean="0"/>
              <a:t>© 2013-2014 Computer Science Department, Texas Christian University  </a:t>
            </a:r>
            <a:endParaRPr lang="en-US" dirty="0"/>
          </a:p>
        </p:txBody>
      </p:sp>
    </p:spTree>
    <p:extLst>
      <p:ext uri="{BB962C8B-B14F-4D97-AF65-F5344CB8AC3E}">
        <p14:creationId xmlns:p14="http://schemas.microsoft.com/office/powerpoint/2010/main" val="409891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4</a:t>
            </a:r>
            <a:endParaRPr lang="en-US" dirty="0"/>
          </a:p>
        </p:txBody>
      </p:sp>
      <p:sp>
        <p:nvSpPr>
          <p:cNvPr id="7" name="Text Placeholder 6"/>
          <p:cNvSpPr>
            <a:spLocks noGrp="1"/>
          </p:cNvSpPr>
          <p:nvPr>
            <p:ph type="body" idx="2"/>
          </p:nvPr>
        </p:nvSpPr>
        <p:spPr/>
        <p:txBody>
          <a:bodyPr/>
          <a:lstStyle/>
          <a:p>
            <a:r>
              <a:rPr lang="en-US" dirty="0" smtClean="0"/>
              <a:t>-April 1, 2014</a:t>
            </a:r>
            <a:endParaRPr lang="en-US" dirty="0"/>
          </a:p>
        </p:txBody>
      </p:sp>
      <p:sp>
        <p:nvSpPr>
          <p:cNvPr id="6" name="Content Placeholder 5"/>
          <p:cNvSpPr>
            <a:spLocks noGrp="1"/>
          </p:cNvSpPr>
          <p:nvPr>
            <p:ph sz="quarter" idx="1"/>
          </p:nvPr>
        </p:nvSpPr>
        <p:spPr/>
        <p:txBody>
          <a:bodyPr/>
          <a:lstStyle/>
          <a:p>
            <a:r>
              <a:rPr lang="en-US" dirty="0" smtClean="0"/>
              <a:t>Completion of testing.</a:t>
            </a:r>
          </a:p>
          <a:p>
            <a:r>
              <a:rPr lang="en-US" dirty="0" smtClean="0"/>
              <a:t>Requirements verification.</a:t>
            </a:r>
          </a:p>
          <a:p>
            <a:r>
              <a:rPr lang="en-US" dirty="0" smtClean="0"/>
              <a:t>UI enhancements.</a:t>
            </a:r>
            <a:endParaRPr lang="en-US" dirty="0"/>
          </a:p>
        </p:txBody>
      </p:sp>
      <p:sp>
        <p:nvSpPr>
          <p:cNvPr id="5" name="Footer Placeholder 4"/>
          <p:cNvSpPr>
            <a:spLocks noGrp="1"/>
          </p:cNvSpPr>
          <p:nvPr>
            <p:ph type="ftr" sz="quarter" idx="11"/>
          </p:nvPr>
        </p:nvSpPr>
        <p:spPr/>
        <p:txBody>
          <a:bodyPr/>
          <a:lstStyle/>
          <a:p>
            <a:r>
              <a:rPr lang="en-US" smtClean="0"/>
              <a:t>© 2013-2014 Computer Science Department, Texas Christian University  </a:t>
            </a:r>
            <a:endParaRPr lang="en-US" dirty="0"/>
          </a:p>
        </p:txBody>
      </p:sp>
    </p:spTree>
    <p:extLst>
      <p:ext uri="{BB962C8B-B14F-4D97-AF65-F5344CB8AC3E}">
        <p14:creationId xmlns:p14="http://schemas.microsoft.com/office/powerpoint/2010/main" val="17718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smtClean="0"/>
              <a:t>Software</a:t>
            </a:r>
            <a:endParaRPr lang="en-US" dirty="0"/>
          </a:p>
        </p:txBody>
      </p:sp>
      <p:sp>
        <p:nvSpPr>
          <p:cNvPr id="12" name="Text Placeholder 11"/>
          <p:cNvSpPr>
            <a:spLocks noGrp="1"/>
          </p:cNvSpPr>
          <p:nvPr>
            <p:ph type="body" sz="half" idx="3"/>
          </p:nvPr>
        </p:nvSpPr>
        <p:spPr/>
        <p:txBody>
          <a:bodyPr/>
          <a:lstStyle/>
          <a:p>
            <a:r>
              <a:rPr lang="en-US" dirty="0" smtClean="0"/>
              <a:t>Hardware</a:t>
            </a:r>
            <a:endParaRPr lang="en-US" dirty="0"/>
          </a:p>
        </p:txBody>
      </p:sp>
      <p:sp>
        <p:nvSpPr>
          <p:cNvPr id="5" name="Footer Placeholder 4"/>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11" name="Content Placeholder 10"/>
          <p:cNvSpPr>
            <a:spLocks noGrp="1"/>
          </p:cNvSpPr>
          <p:nvPr>
            <p:ph sz="quarter" idx="2"/>
          </p:nvPr>
        </p:nvSpPr>
        <p:spPr>
          <a:xfrm>
            <a:off x="228600" y="2362200"/>
            <a:ext cx="4267200" cy="3962399"/>
          </a:xfrm>
        </p:spPr>
        <p:txBody>
          <a:bodyPr>
            <a:noAutofit/>
          </a:bodyPr>
          <a:lstStyle/>
          <a:p>
            <a:pPr lvl="1"/>
            <a:r>
              <a:rPr lang="en-US" sz="1200" dirty="0" smtClean="0"/>
              <a:t>Programming Environment </a:t>
            </a:r>
          </a:p>
          <a:p>
            <a:pPr lvl="2"/>
            <a:r>
              <a:rPr lang="en-US" sz="1050" dirty="0" smtClean="0"/>
              <a:t>Android Development Toolkit Plugin for Eclipse 2.2.</a:t>
            </a:r>
          </a:p>
          <a:p>
            <a:pPr lvl="2"/>
            <a:r>
              <a:rPr lang="en-US" sz="1050" dirty="0" err="1" smtClean="0"/>
              <a:t>BlueZ</a:t>
            </a:r>
            <a:r>
              <a:rPr lang="en-US" sz="1050" dirty="0" smtClean="0"/>
              <a:t> 5.1</a:t>
            </a:r>
          </a:p>
          <a:p>
            <a:pPr lvl="2"/>
            <a:r>
              <a:rPr lang="en-US" sz="1050" dirty="0" smtClean="0"/>
              <a:t>Eclipse: </a:t>
            </a:r>
            <a:r>
              <a:rPr lang="en-US" sz="1050" dirty="0" err="1" smtClean="0"/>
              <a:t>Kepler</a:t>
            </a:r>
            <a:r>
              <a:rPr lang="en-US" sz="1050" dirty="0" smtClean="0"/>
              <a:t> (4.3.1) Service Release 1</a:t>
            </a:r>
          </a:p>
          <a:p>
            <a:pPr lvl="2"/>
            <a:r>
              <a:rPr lang="en-US" sz="1050" dirty="0" smtClean="0"/>
              <a:t>GCC 4.8.2</a:t>
            </a:r>
          </a:p>
          <a:p>
            <a:pPr lvl="2"/>
            <a:r>
              <a:rPr lang="en-US" sz="1050" dirty="0" smtClean="0"/>
              <a:t>Linux Distribution</a:t>
            </a:r>
          </a:p>
          <a:p>
            <a:pPr lvl="2"/>
            <a:r>
              <a:rPr lang="en-US" sz="1050" dirty="0" smtClean="0"/>
              <a:t>Windows 7 64-bit SP 1</a:t>
            </a:r>
          </a:p>
          <a:p>
            <a:pPr lvl="1"/>
            <a:r>
              <a:rPr lang="en-US" sz="1200" dirty="0" smtClean="0"/>
              <a:t>File Transfer and Version Control</a:t>
            </a:r>
          </a:p>
          <a:p>
            <a:pPr lvl="2"/>
            <a:r>
              <a:rPr lang="en-US" sz="1050" dirty="0" err="1" smtClean="0"/>
              <a:t>CoreFTP</a:t>
            </a:r>
            <a:r>
              <a:rPr lang="en-US" sz="1050" dirty="0" smtClean="0"/>
              <a:t> Lite 2.2</a:t>
            </a:r>
          </a:p>
          <a:p>
            <a:pPr lvl="2"/>
            <a:r>
              <a:rPr lang="en-US" sz="1050" dirty="0" smtClean="0"/>
              <a:t>Tortoise SVN 1.7.10</a:t>
            </a:r>
          </a:p>
          <a:p>
            <a:pPr lvl="2"/>
            <a:r>
              <a:rPr lang="en-US" sz="1050" dirty="0" smtClean="0"/>
              <a:t>Windows 2008 Server running Subversion &amp; IIS</a:t>
            </a:r>
          </a:p>
          <a:p>
            <a:pPr lvl="1"/>
            <a:r>
              <a:rPr lang="en-US" sz="1200" dirty="0"/>
              <a:t>Productivity Software</a:t>
            </a:r>
          </a:p>
          <a:p>
            <a:pPr lvl="2"/>
            <a:r>
              <a:rPr lang="en-US" sz="1050" dirty="0"/>
              <a:t>Adobe Photoshop CS6</a:t>
            </a:r>
          </a:p>
          <a:p>
            <a:pPr lvl="2"/>
            <a:r>
              <a:rPr lang="en-US" sz="1050" dirty="0" err="1"/>
              <a:t>Camtasia</a:t>
            </a:r>
            <a:r>
              <a:rPr lang="en-US" sz="1050" dirty="0"/>
              <a:t> </a:t>
            </a:r>
            <a:r>
              <a:rPr lang="en-US" sz="1050" dirty="0" smtClean="0"/>
              <a:t>Studio</a:t>
            </a:r>
          </a:p>
          <a:p>
            <a:pPr lvl="2"/>
            <a:r>
              <a:rPr lang="en-US" sz="1050" dirty="0" err="1" smtClean="0"/>
              <a:t>GroupMe</a:t>
            </a:r>
            <a:endParaRPr lang="en-US" sz="1050" dirty="0"/>
          </a:p>
          <a:p>
            <a:pPr lvl="2"/>
            <a:r>
              <a:rPr lang="en-US" sz="1050" dirty="0"/>
              <a:t>Microsoft Visio 2010</a:t>
            </a:r>
          </a:p>
          <a:p>
            <a:pPr lvl="2"/>
            <a:r>
              <a:rPr lang="en-US" sz="1050" dirty="0"/>
              <a:t>Microsoft Word 2010</a:t>
            </a:r>
          </a:p>
          <a:p>
            <a:pPr lvl="2"/>
            <a:r>
              <a:rPr lang="en-US" sz="1050" dirty="0"/>
              <a:t>Microsoft PowerPoint 2010</a:t>
            </a:r>
          </a:p>
          <a:p>
            <a:pPr lvl="2"/>
            <a:r>
              <a:rPr lang="en-US" sz="1050" dirty="0"/>
              <a:t>Microsoft Project 2010</a:t>
            </a:r>
          </a:p>
          <a:p>
            <a:pPr lvl="2"/>
            <a:r>
              <a:rPr lang="en-US" sz="1050" dirty="0"/>
              <a:t>Notepad++  </a:t>
            </a:r>
            <a:r>
              <a:rPr lang="en-US" sz="1050" dirty="0" smtClean="0"/>
              <a:t>6.5.1</a:t>
            </a:r>
            <a:endParaRPr lang="en-US" sz="1050" dirty="0"/>
          </a:p>
        </p:txBody>
      </p:sp>
      <p:sp>
        <p:nvSpPr>
          <p:cNvPr id="13" name="Content Placeholder 12"/>
          <p:cNvSpPr>
            <a:spLocks noGrp="1"/>
          </p:cNvSpPr>
          <p:nvPr>
            <p:ph sz="quarter" idx="4"/>
          </p:nvPr>
        </p:nvSpPr>
        <p:spPr>
          <a:xfrm>
            <a:off x="4648200" y="2362200"/>
            <a:ext cx="4267200" cy="3931375"/>
          </a:xfrm>
        </p:spPr>
        <p:txBody>
          <a:bodyPr>
            <a:normAutofit/>
          </a:bodyPr>
          <a:lstStyle/>
          <a:p>
            <a:pPr marL="403225" lvl="2" indent="-165100">
              <a:lnSpc>
                <a:spcPct val="150000"/>
              </a:lnSpc>
            </a:pPr>
            <a:r>
              <a:rPr lang="en-US" sz="1200" dirty="0"/>
              <a:t>ASUS N13 rev. B1 USB Wi-Fi Adapter (2)</a:t>
            </a:r>
          </a:p>
          <a:p>
            <a:pPr marL="403225" lvl="2" indent="-165100">
              <a:lnSpc>
                <a:spcPct val="150000"/>
              </a:lnSpc>
            </a:pPr>
            <a:r>
              <a:rPr lang="en-US" sz="1200" dirty="0" smtClean="0"/>
              <a:t>Pluggable </a:t>
            </a:r>
            <a:r>
              <a:rPr lang="en-US" sz="1200" dirty="0"/>
              <a:t>USB Bluetooth 4.0 LE Adapters (2)</a:t>
            </a:r>
          </a:p>
          <a:p>
            <a:pPr marL="403225" lvl="2" indent="-165100">
              <a:lnSpc>
                <a:spcPct val="150000"/>
              </a:lnSpc>
            </a:pPr>
            <a:r>
              <a:rPr lang="en-US" sz="1200" dirty="0"/>
              <a:t>Raspberry Pi (2)</a:t>
            </a:r>
          </a:p>
          <a:p>
            <a:pPr marL="403225" lvl="2" indent="-165100">
              <a:lnSpc>
                <a:spcPct val="150000"/>
              </a:lnSpc>
            </a:pPr>
            <a:r>
              <a:rPr lang="en-US" sz="1200" dirty="0"/>
              <a:t>Samsung Galaxy S4 (Android 4.2.2)</a:t>
            </a:r>
          </a:p>
          <a:p>
            <a:pPr marL="403225" lvl="2" indent="-165100">
              <a:lnSpc>
                <a:spcPct val="150000"/>
              </a:lnSpc>
            </a:pPr>
            <a:r>
              <a:rPr lang="en-US" sz="1200" dirty="0" smtClean="0"/>
              <a:t>NFC </a:t>
            </a:r>
            <a:r>
              <a:rPr lang="en-US" sz="1200" dirty="0"/>
              <a:t>Tags (12)</a:t>
            </a:r>
          </a:p>
          <a:p>
            <a:pPr marL="403225" lvl="2" indent="-165100">
              <a:lnSpc>
                <a:spcPct val="150000"/>
              </a:lnSpc>
            </a:pPr>
            <a:r>
              <a:rPr lang="en-US" sz="1200" dirty="0"/>
              <a:t>TI CC2541 Sensor Tags (10)</a:t>
            </a:r>
          </a:p>
          <a:p>
            <a:pPr marL="0" indent="0">
              <a:buNone/>
            </a:pPr>
            <a:endParaRPr lang="en-US" dirty="0"/>
          </a:p>
        </p:txBody>
      </p:sp>
      <p:sp>
        <p:nvSpPr>
          <p:cNvPr id="9" name="Title 8"/>
          <p:cNvSpPr>
            <a:spLocks noGrp="1"/>
          </p:cNvSpPr>
          <p:nvPr>
            <p:ph type="title"/>
          </p:nvPr>
        </p:nvSpPr>
        <p:spPr/>
        <p:txBody>
          <a:bodyPr/>
          <a:lstStyle/>
          <a:p>
            <a:r>
              <a:rPr lang="en-US" dirty="0" smtClean="0"/>
              <a:t>System Environment</a:t>
            </a:r>
            <a:endParaRPr lang="en-US" dirty="0"/>
          </a:p>
        </p:txBody>
      </p:sp>
    </p:spTree>
    <p:extLst>
      <p:ext uri="{BB962C8B-B14F-4D97-AF65-F5344CB8AC3E}">
        <p14:creationId xmlns:p14="http://schemas.microsoft.com/office/powerpoint/2010/main" val="234150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Functional Requirements</a:t>
            </a:r>
            <a:endParaRPr lang="en-US" dirty="0"/>
          </a:p>
        </p:txBody>
      </p:sp>
      <p:sp>
        <p:nvSpPr>
          <p:cNvPr id="5" name="Footer Placeholder 4"/>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7" name="Content Placeholder 6"/>
          <p:cNvSpPr>
            <a:spLocks noGrp="1"/>
          </p:cNvSpPr>
          <p:nvPr>
            <p:ph sz="quarter" idx="1"/>
          </p:nvPr>
        </p:nvSpPr>
        <p:spPr>
          <a:xfrm>
            <a:off x="335280" y="1673352"/>
            <a:ext cx="8503920" cy="4498848"/>
          </a:xfrm>
        </p:spPr>
        <p:txBody>
          <a:bodyPr/>
          <a:lstStyle/>
          <a:p>
            <a:pPr lvl="1"/>
            <a:r>
              <a:rPr lang="en-US" sz="2800" dirty="0" smtClean="0"/>
              <a:t>An NFC tag shall be used to hold network information – this tag may be scanned by a user to toggle the system on and off.  </a:t>
            </a:r>
            <a:endParaRPr lang="en-US" sz="2800" dirty="0"/>
          </a:p>
          <a:p>
            <a:pPr lvl="1"/>
            <a:r>
              <a:rPr lang="en-US" sz="2800" dirty="0"/>
              <a:t>A user shall be able to manage user and car profiles through a smart phone application.</a:t>
            </a:r>
          </a:p>
          <a:p>
            <a:pPr lvl="1"/>
            <a:r>
              <a:rPr lang="en-US" sz="2800" dirty="0"/>
              <a:t>A user shall be able to view the system information and health diagnostics through a smart phone application</a:t>
            </a:r>
            <a:r>
              <a:rPr lang="en-US" sz="2800" dirty="0" smtClean="0"/>
              <a:t>.</a:t>
            </a:r>
            <a:endParaRPr lang="en-US" sz="2800" dirty="0"/>
          </a:p>
        </p:txBody>
      </p:sp>
    </p:spTree>
    <p:extLst>
      <p:ext uri="{BB962C8B-B14F-4D97-AF65-F5344CB8AC3E}">
        <p14:creationId xmlns:p14="http://schemas.microsoft.com/office/powerpoint/2010/main" val="42380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Functional Requirements</a:t>
            </a:r>
            <a:endParaRPr lang="en-US" dirty="0"/>
          </a:p>
        </p:txBody>
      </p:sp>
      <p:sp>
        <p:nvSpPr>
          <p:cNvPr id="5" name="Footer Placeholder 4"/>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7" name="Content Placeholder 6"/>
          <p:cNvSpPr>
            <a:spLocks noGrp="1"/>
          </p:cNvSpPr>
          <p:nvPr>
            <p:ph sz="quarter" idx="1"/>
          </p:nvPr>
        </p:nvSpPr>
        <p:spPr>
          <a:xfrm>
            <a:off x="335280" y="1676400"/>
            <a:ext cx="8503920" cy="4572000"/>
          </a:xfrm>
        </p:spPr>
        <p:txBody>
          <a:bodyPr/>
          <a:lstStyle/>
          <a:p>
            <a:pPr lvl="1"/>
            <a:r>
              <a:rPr lang="en-US" sz="2800" dirty="0"/>
              <a:t>The smart phone application shall be able to display system data and alert the user of system health problems.</a:t>
            </a:r>
          </a:p>
          <a:p>
            <a:pPr lvl="1"/>
            <a:r>
              <a:rPr lang="en-US" sz="2800" dirty="0"/>
              <a:t>The smart phone application shall collect its own acceleration and gyroscope sensor readings to determine if there has been a collision. </a:t>
            </a:r>
          </a:p>
          <a:p>
            <a:pPr lvl="1"/>
            <a:r>
              <a:rPr lang="en-US" sz="2800" dirty="0"/>
              <a:t>The OBCU shall query and collect the TI sensor tags’ readings to determine if there has been a collision.</a:t>
            </a:r>
          </a:p>
        </p:txBody>
      </p:sp>
    </p:spTree>
    <p:extLst>
      <p:ext uri="{BB962C8B-B14F-4D97-AF65-F5344CB8AC3E}">
        <p14:creationId xmlns:p14="http://schemas.microsoft.com/office/powerpoint/2010/main" val="365758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Functional Requirements</a:t>
            </a:r>
            <a:endParaRPr lang="en-US" dirty="0"/>
          </a:p>
        </p:txBody>
      </p:sp>
      <p:sp>
        <p:nvSpPr>
          <p:cNvPr id="5" name="Footer Placeholder 4"/>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7" name="Content Placeholder 6"/>
          <p:cNvSpPr>
            <a:spLocks noGrp="1"/>
          </p:cNvSpPr>
          <p:nvPr>
            <p:ph sz="quarter" idx="1"/>
          </p:nvPr>
        </p:nvSpPr>
        <p:spPr>
          <a:xfrm>
            <a:off x="335280" y="1676400"/>
            <a:ext cx="8503920" cy="4572000"/>
          </a:xfrm>
        </p:spPr>
        <p:txBody>
          <a:bodyPr>
            <a:normAutofit lnSpcReduction="10000"/>
          </a:bodyPr>
          <a:lstStyle/>
          <a:p>
            <a:pPr lvl="1"/>
            <a:r>
              <a:rPr lang="en-US" sz="2800" dirty="0"/>
              <a:t>The smart phone shall respond to OBCU requests for collision detection. The OBCU shall respond to smart phone requests pertaining to system health and collision detection.</a:t>
            </a:r>
          </a:p>
          <a:p>
            <a:pPr lvl="1"/>
            <a:r>
              <a:rPr lang="en-US" sz="2800" dirty="0"/>
              <a:t>Upon collision detection, the smart phone application shall give the user an option to confirm whether a collision has occurred.</a:t>
            </a:r>
          </a:p>
          <a:p>
            <a:pPr lvl="1"/>
            <a:r>
              <a:rPr lang="en-US" sz="2800" dirty="0"/>
              <a:t>A smart phone shall alert the proper authorities in the event of a collision if the user of the smart phone does not prevent this action from taking place.</a:t>
            </a:r>
          </a:p>
        </p:txBody>
      </p:sp>
    </p:spTree>
    <p:extLst>
      <p:ext uri="{BB962C8B-B14F-4D97-AF65-F5344CB8AC3E}">
        <p14:creationId xmlns:p14="http://schemas.microsoft.com/office/powerpoint/2010/main" val="133374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Functional Requirements</a:t>
            </a:r>
            <a:endParaRPr lang="en-US" dirty="0"/>
          </a:p>
        </p:txBody>
      </p:sp>
      <p:sp>
        <p:nvSpPr>
          <p:cNvPr id="5" name="Footer Placeholder 4"/>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7" name="Content Placeholder 6"/>
          <p:cNvSpPr>
            <a:spLocks noGrp="1"/>
          </p:cNvSpPr>
          <p:nvPr>
            <p:ph sz="quarter" idx="1"/>
          </p:nvPr>
        </p:nvSpPr>
        <p:spPr>
          <a:xfrm>
            <a:off x="381000" y="1676400"/>
            <a:ext cx="8503920" cy="4572000"/>
          </a:xfrm>
        </p:spPr>
        <p:txBody>
          <a:bodyPr>
            <a:normAutofit/>
          </a:bodyPr>
          <a:lstStyle/>
          <a:p>
            <a:pPr lvl="1"/>
            <a:r>
              <a:rPr lang="en-US" sz="2800" dirty="0"/>
              <a:t>An intermediary OBCU and a smart phone shall temporarily store sensor readings within the past 1 minute.</a:t>
            </a:r>
          </a:p>
          <a:p>
            <a:pPr lvl="1"/>
            <a:r>
              <a:rPr lang="en-US" sz="2800" dirty="0"/>
              <a:t>The system shall back up data in the event of a collision.</a:t>
            </a:r>
          </a:p>
        </p:txBody>
      </p:sp>
    </p:spTree>
    <p:extLst>
      <p:ext uri="{BB962C8B-B14F-4D97-AF65-F5344CB8AC3E}">
        <p14:creationId xmlns:p14="http://schemas.microsoft.com/office/powerpoint/2010/main" val="66620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Stockton Ackermann</a:t>
            </a:r>
          </a:p>
          <a:p>
            <a:pPr lvl="1"/>
            <a:r>
              <a:rPr lang="en-US" dirty="0">
                <a:solidFill>
                  <a:schemeClr val="accent4">
                    <a:lumMod val="50000"/>
                  </a:schemeClr>
                </a:solidFill>
                <a:latin typeface="Times New Roman" panose="02020603050405020304" pitchFamily="18" charset="0"/>
                <a:cs typeface="Times New Roman" panose="02020603050405020304" pitchFamily="18" charset="0"/>
              </a:rPr>
              <a:t>Documentation Lead &amp; Android Application Developer</a:t>
            </a:r>
          </a:p>
          <a:p>
            <a:r>
              <a:rPr lang="en-US" dirty="0">
                <a:latin typeface="Times New Roman" panose="02020603050405020304" pitchFamily="18" charset="0"/>
                <a:cs typeface="Times New Roman" panose="02020603050405020304" pitchFamily="18" charset="0"/>
              </a:rPr>
              <a:t>Nicholas Capurso</a:t>
            </a:r>
          </a:p>
          <a:p>
            <a:pPr lvl="1"/>
            <a:r>
              <a:rPr lang="en-US" dirty="0">
                <a:solidFill>
                  <a:schemeClr val="accent4">
                    <a:lumMod val="50000"/>
                  </a:schemeClr>
                </a:solidFill>
                <a:latin typeface="Times New Roman" panose="02020603050405020304" pitchFamily="18" charset="0"/>
                <a:cs typeface="Times New Roman" panose="02020603050405020304" pitchFamily="18" charset="0"/>
              </a:rPr>
              <a:t>Project Lead &amp; Network Engineer</a:t>
            </a:r>
          </a:p>
          <a:p>
            <a:r>
              <a:rPr lang="en-US" dirty="0">
                <a:latin typeface="Times New Roman" panose="02020603050405020304" pitchFamily="18" charset="0"/>
                <a:cs typeface="Times New Roman" panose="02020603050405020304" pitchFamily="18" charset="0"/>
              </a:rPr>
              <a:t>Eric Elsken</a:t>
            </a:r>
          </a:p>
          <a:p>
            <a:pPr lvl="1"/>
            <a:r>
              <a:rPr lang="en-US" dirty="0">
                <a:solidFill>
                  <a:schemeClr val="accent4">
                    <a:lumMod val="50000"/>
                  </a:schemeClr>
                </a:solidFill>
                <a:latin typeface="Times New Roman" panose="02020603050405020304" pitchFamily="18" charset="0"/>
                <a:cs typeface="Times New Roman" panose="02020603050405020304" pitchFamily="18" charset="0"/>
              </a:rPr>
              <a:t>Technical </a:t>
            </a:r>
            <a:r>
              <a:rPr lang="en-US">
                <a:solidFill>
                  <a:schemeClr val="accent4">
                    <a:lumMod val="50000"/>
                  </a:schemeClr>
                </a:solidFill>
                <a:latin typeface="Times New Roman" panose="02020603050405020304" pitchFamily="18" charset="0"/>
                <a:cs typeface="Times New Roman" panose="02020603050405020304" pitchFamily="18" charset="0"/>
              </a:rPr>
              <a:t>Lead </a:t>
            </a:r>
            <a:r>
              <a:rPr lang="en-US" smtClean="0">
                <a:solidFill>
                  <a:schemeClr val="accent4">
                    <a:lumMod val="50000"/>
                  </a:schemeClr>
                </a:solidFill>
                <a:latin typeface="Times New Roman" panose="02020603050405020304" pitchFamily="18" charset="0"/>
                <a:cs typeface="Times New Roman" panose="02020603050405020304" pitchFamily="18" charset="0"/>
              </a:rPr>
              <a:t>&amp; </a:t>
            </a:r>
            <a:r>
              <a:rPr lang="en-US" dirty="0" smtClean="0">
                <a:solidFill>
                  <a:schemeClr val="accent4">
                    <a:lumMod val="50000"/>
                  </a:schemeClr>
                </a:solidFill>
                <a:latin typeface="Times New Roman" panose="02020603050405020304" pitchFamily="18" charset="0"/>
                <a:cs typeface="Times New Roman" panose="02020603050405020304" pitchFamily="18" charset="0"/>
              </a:rPr>
              <a:t>General Programmer</a:t>
            </a:r>
            <a:endParaRPr lang="en-US" dirty="0">
              <a:solidFill>
                <a:schemeClr val="accent4">
                  <a:lumMod val="50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Myrella Garcia</a:t>
            </a:r>
          </a:p>
          <a:p>
            <a:pPr lvl="1"/>
            <a:r>
              <a:rPr lang="en-US" dirty="0" smtClean="0">
                <a:solidFill>
                  <a:schemeClr val="accent4">
                    <a:lumMod val="50000"/>
                  </a:schemeClr>
                </a:solidFill>
                <a:latin typeface="Times New Roman" panose="02020603050405020304" pitchFamily="18" charset="0"/>
                <a:cs typeface="Times New Roman" panose="02020603050405020304" pitchFamily="18" charset="0"/>
              </a:rPr>
              <a:t>Website Developer &amp; </a:t>
            </a:r>
            <a:r>
              <a:rPr lang="en-US" dirty="0">
                <a:solidFill>
                  <a:schemeClr val="accent4">
                    <a:lumMod val="50000"/>
                  </a:schemeClr>
                </a:solidFill>
                <a:latin typeface="Times New Roman" panose="02020603050405020304" pitchFamily="18" charset="0"/>
                <a:cs typeface="Times New Roman" panose="02020603050405020304" pitchFamily="18" charset="0"/>
              </a:rPr>
              <a:t>Android Application Developer</a:t>
            </a:r>
          </a:p>
          <a:p>
            <a:r>
              <a:rPr lang="en-US" dirty="0">
                <a:latin typeface="Times New Roman" panose="02020603050405020304" pitchFamily="18" charset="0"/>
                <a:cs typeface="Times New Roman" panose="02020603050405020304" pitchFamily="18" charset="0"/>
              </a:rPr>
              <a:t>Casey </a:t>
            </a:r>
            <a:r>
              <a:rPr lang="en-US" dirty="0" smtClean="0">
                <a:latin typeface="Times New Roman" panose="02020603050405020304" pitchFamily="18" charset="0"/>
                <a:cs typeface="Times New Roman" panose="02020603050405020304" pitchFamily="18" charset="0"/>
              </a:rPr>
              <a:t>Stephens</a:t>
            </a:r>
            <a:endParaRPr lang="en-US" dirty="0">
              <a:latin typeface="Times New Roman" panose="02020603050405020304" pitchFamily="18" charset="0"/>
              <a:cs typeface="Times New Roman" panose="02020603050405020304" pitchFamily="18" charset="0"/>
            </a:endParaRPr>
          </a:p>
          <a:p>
            <a:pPr lvl="1"/>
            <a:r>
              <a:rPr lang="en-US" dirty="0">
                <a:solidFill>
                  <a:schemeClr val="accent4">
                    <a:lumMod val="50000"/>
                  </a:schemeClr>
                </a:solidFill>
                <a:latin typeface="Times New Roman" panose="02020603050405020304" pitchFamily="18" charset="0"/>
                <a:cs typeface="Times New Roman" panose="02020603050405020304" pitchFamily="18" charset="0"/>
              </a:rPr>
              <a:t>Android Application Developer</a:t>
            </a:r>
          </a:p>
          <a:p>
            <a:r>
              <a:rPr lang="en-US" dirty="0">
                <a:latin typeface="Times New Roman" panose="02020603050405020304" pitchFamily="18" charset="0"/>
                <a:cs typeface="Times New Roman" panose="02020603050405020304" pitchFamily="18" charset="0"/>
              </a:rPr>
              <a:t>David Woodworth</a:t>
            </a:r>
          </a:p>
          <a:p>
            <a:pPr lvl="1"/>
            <a:r>
              <a:rPr lang="en-US" dirty="0">
                <a:solidFill>
                  <a:schemeClr val="accent4">
                    <a:lumMod val="50000"/>
                  </a:schemeClr>
                </a:solidFill>
                <a:latin typeface="Times New Roman" panose="02020603050405020304" pitchFamily="18" charset="0"/>
                <a:cs typeface="Times New Roman" panose="02020603050405020304" pitchFamily="18" charset="0"/>
              </a:rPr>
              <a:t>Testing Lead, Network Engineer &amp; Website </a:t>
            </a:r>
            <a:r>
              <a:rPr lang="en-US" dirty="0" smtClean="0">
                <a:solidFill>
                  <a:schemeClr val="accent4">
                    <a:lumMod val="50000"/>
                  </a:schemeClr>
                </a:solidFill>
                <a:latin typeface="Times New Roman" panose="02020603050405020304" pitchFamily="18" charset="0"/>
                <a:cs typeface="Times New Roman" panose="02020603050405020304" pitchFamily="18" charset="0"/>
              </a:rPr>
              <a:t>Developer</a:t>
            </a:r>
            <a:endParaRPr lang="en-US"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 2013-2014 Computer Science Department, Texas Christian University  </a:t>
            </a:r>
            <a:endParaRPr lang="en-US" dirty="0"/>
          </a:p>
        </p:txBody>
      </p:sp>
    </p:spTree>
    <p:extLst>
      <p:ext uri="{BB962C8B-B14F-4D97-AF65-F5344CB8AC3E}">
        <p14:creationId xmlns:p14="http://schemas.microsoft.com/office/powerpoint/2010/main" val="41566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Non-Functional Requirements</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4" name="Content Placeholder 3"/>
          <p:cNvSpPr>
            <a:spLocks noGrp="1"/>
          </p:cNvSpPr>
          <p:nvPr>
            <p:ph sz="quarter" idx="1"/>
          </p:nvPr>
        </p:nvSpPr>
        <p:spPr>
          <a:xfrm>
            <a:off x="335280" y="1676400"/>
            <a:ext cx="8503920" cy="4572000"/>
          </a:xfrm>
        </p:spPr>
        <p:txBody>
          <a:bodyPr/>
          <a:lstStyle/>
          <a:p>
            <a:r>
              <a:rPr lang="en-US" sz="2400" b="1" dirty="0"/>
              <a:t>Performance Requirements</a:t>
            </a:r>
          </a:p>
          <a:p>
            <a:pPr lvl="1"/>
            <a:r>
              <a:rPr lang="en-US" dirty="0"/>
              <a:t>The querying of TI CC2541 Sensor Tags shall be done in a fashion such that an accurate decision can be made concerning a collision. </a:t>
            </a:r>
          </a:p>
          <a:p>
            <a:pPr lvl="1"/>
            <a:r>
              <a:rPr lang="en-US" dirty="0"/>
              <a:t>A minimal amount of storage space shall be used to accommodate data storage. </a:t>
            </a:r>
          </a:p>
          <a:p>
            <a:pPr lvl="1"/>
            <a:r>
              <a:rPr lang="en-US" dirty="0"/>
              <a:t>The CC2541 Sensor Tags shall be queried at or above the minimum possible sampling interval.</a:t>
            </a:r>
          </a:p>
          <a:p>
            <a:r>
              <a:rPr lang="en-US" sz="2400" b="1" dirty="0"/>
              <a:t>External Requirements</a:t>
            </a:r>
          </a:p>
          <a:p>
            <a:pPr lvl="1"/>
            <a:r>
              <a:rPr lang="en-US" dirty="0"/>
              <a:t>911 emergency respondents shall only be called in the case of an actual emergency</a:t>
            </a:r>
            <a:r>
              <a:rPr lang="en-US" dirty="0" smtClean="0"/>
              <a:t>.</a:t>
            </a:r>
            <a:endParaRPr lang="en-US" dirty="0"/>
          </a:p>
        </p:txBody>
      </p:sp>
    </p:spTree>
    <p:extLst>
      <p:ext uri="{BB962C8B-B14F-4D97-AF65-F5344CB8AC3E}">
        <p14:creationId xmlns:p14="http://schemas.microsoft.com/office/powerpoint/2010/main" val="131063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1600199"/>
            <a:ext cx="8814510" cy="4800601"/>
          </a:xfrm>
        </p:spPr>
      </p:pic>
    </p:spTree>
    <p:extLst>
      <p:ext uri="{BB962C8B-B14F-4D97-AF65-F5344CB8AC3E}">
        <p14:creationId xmlns:p14="http://schemas.microsoft.com/office/powerpoint/2010/main" val="140563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Use-Cases: User Interaction</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pic>
        <p:nvPicPr>
          <p:cNvPr id="5" name="Picture 4"/>
          <p:cNvPicPr>
            <a:picLocks noChangeAspect="1"/>
          </p:cNvPicPr>
          <p:nvPr/>
        </p:nvPicPr>
        <p:blipFill>
          <a:blip r:embed="rId2"/>
          <a:stretch>
            <a:fillRect/>
          </a:stretch>
        </p:blipFill>
        <p:spPr>
          <a:xfrm>
            <a:off x="1828799" y="1438899"/>
            <a:ext cx="5867401" cy="4885702"/>
          </a:xfrm>
          <a:prstGeom prst="rect">
            <a:avLst/>
          </a:prstGeom>
        </p:spPr>
      </p:pic>
    </p:spTree>
    <p:extLst>
      <p:ext uri="{BB962C8B-B14F-4D97-AF65-F5344CB8AC3E}">
        <p14:creationId xmlns:p14="http://schemas.microsoft.com/office/powerpoint/2010/main" val="5355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a:t>
            </a:r>
            <a:endParaRPr lang="en-US" dirty="0"/>
          </a:p>
        </p:txBody>
      </p:sp>
      <p:sp>
        <p:nvSpPr>
          <p:cNvPr id="4" name="Footer Placeholder 3"/>
          <p:cNvSpPr>
            <a:spLocks noGrp="1"/>
          </p:cNvSpPr>
          <p:nvPr>
            <p:ph type="ftr" sz="quarter" idx="11"/>
          </p:nvPr>
        </p:nvSpPr>
        <p:spPr/>
        <p:txBody>
          <a:bodyPr/>
          <a:lstStyle/>
          <a:p>
            <a:r>
              <a:rPr lang="en-US" smtClean="0"/>
              <a:t>© 2013-2014 Computer Science Department, Texas Christian University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43612319"/>
              </p:ext>
            </p:extLst>
          </p:nvPr>
        </p:nvGraphicFramePr>
        <p:xfrm>
          <a:off x="152400" y="1524000"/>
          <a:ext cx="8839200" cy="4876800"/>
        </p:xfrm>
        <a:graphic>
          <a:graphicData uri="http://schemas.openxmlformats.org/drawingml/2006/table">
            <a:tbl>
              <a:tblPr firstRow="1" firstCol="1" bandRow="1">
                <a:tableStyleId>{5C22544A-7EE6-4342-B048-85BDC9FD1C3A}</a:tableStyleId>
              </a:tblPr>
              <a:tblGrid>
                <a:gridCol w="4381168"/>
                <a:gridCol w="4458032"/>
              </a:tblGrid>
              <a:tr h="747513">
                <a:tc gridSpan="2">
                  <a:txBody>
                    <a:bodyPr/>
                    <a:lstStyle/>
                    <a:p>
                      <a:pPr marL="0" marR="0" algn="ctr">
                        <a:lnSpc>
                          <a:spcPct val="107000"/>
                        </a:lnSpc>
                        <a:spcBef>
                          <a:spcPts val="0"/>
                        </a:spcBef>
                        <a:spcAft>
                          <a:spcPts val="0"/>
                        </a:spcAft>
                      </a:pPr>
                      <a:r>
                        <a:rPr lang="en-US" sz="1600" dirty="0">
                          <a:effectLst/>
                        </a:rPr>
                        <a:t>Manage User Profile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9287">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User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5873">
                <a:tc>
                  <a:txBody>
                    <a:bodyPr/>
                    <a:lstStyle/>
                    <a:p>
                      <a:pPr marL="0" marR="0">
                        <a:lnSpc>
                          <a:spcPct val="107000"/>
                        </a:lnSpc>
                        <a:spcBef>
                          <a:spcPts val="0"/>
                        </a:spcBef>
                        <a:spcAft>
                          <a:spcPts val="0"/>
                        </a:spcAft>
                      </a:pPr>
                      <a:r>
                        <a:rPr lang="en-US" sz="1200" dirty="0">
                          <a:effectLst/>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user can input and edit their general information such as name, gender, birthday, telephone number, etc.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9921">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data the user inputs will be stored.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2897">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user must have the application installed on their 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9921">
                <a:tc>
                  <a:txBody>
                    <a:bodyPr/>
                    <a:lstStyle/>
                    <a:p>
                      <a:pPr marL="0" marR="0">
                        <a:lnSpc>
                          <a:spcPct val="107000"/>
                        </a:lnSpc>
                        <a:spcBef>
                          <a:spcPts val="0"/>
                        </a:spcBef>
                        <a:spcAft>
                          <a:spcPts val="0"/>
                        </a:spcAft>
                      </a:pPr>
                      <a:r>
                        <a:rPr lang="en-US" sz="1200" dirty="0">
                          <a:effectLst/>
                        </a:rPr>
                        <a:t>Triggers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First app start or an edit button click.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21388">
                <a:tc>
                  <a:txBody>
                    <a:bodyPr/>
                    <a:lstStyle/>
                    <a:p>
                      <a:pPr marL="0" marR="0">
                        <a:lnSpc>
                          <a:spcPct val="107000"/>
                        </a:lnSpc>
                        <a:spcBef>
                          <a:spcPts val="0"/>
                        </a:spcBef>
                        <a:spcAft>
                          <a:spcPts val="0"/>
                        </a:spcAft>
                      </a:pPr>
                      <a:r>
                        <a:rPr lang="en-US" sz="1200" dirty="0">
                          <a:effectLst/>
                        </a:rPr>
                        <a:t>Events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The application starts or the user clicks the edit button. </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Edit screen for user data appears. If data has already been entered the data fields will be populated. </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User interacts to edit the fields.</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User clicks the save button, user profile is saved, and screen closes.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0994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Profile</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01976406"/>
              </p:ext>
            </p:extLst>
          </p:nvPr>
        </p:nvGraphicFramePr>
        <p:xfrm>
          <a:off x="152400" y="1600200"/>
          <a:ext cx="8839200" cy="4800600"/>
        </p:xfrm>
        <a:graphic>
          <a:graphicData uri="http://schemas.openxmlformats.org/drawingml/2006/table">
            <a:tbl>
              <a:tblPr firstRow="1" firstCol="1" bandRow="1">
                <a:tableStyleId>{5C22544A-7EE6-4342-B048-85BDC9FD1C3A}</a:tableStyleId>
              </a:tblPr>
              <a:tblGrid>
                <a:gridCol w="4419600"/>
                <a:gridCol w="4419600"/>
              </a:tblGrid>
              <a:tr h="430019">
                <a:tc gridSpan="2">
                  <a:txBody>
                    <a:bodyPr/>
                    <a:lstStyle/>
                    <a:p>
                      <a:pPr marL="0" marR="0" algn="ctr">
                        <a:lnSpc>
                          <a:spcPct val="107000"/>
                        </a:lnSpc>
                        <a:spcBef>
                          <a:spcPts val="0"/>
                        </a:spcBef>
                        <a:spcAft>
                          <a:spcPts val="0"/>
                        </a:spcAft>
                      </a:pPr>
                      <a:r>
                        <a:rPr lang="en-US" sz="1600" dirty="0">
                          <a:effectLst/>
                        </a:rPr>
                        <a:t>Manage Vehicle Profile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31981">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4647">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user can input and edit their general information about their vehicle such as VIN number, license plate number, 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3085">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data the user inputs will be stored.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8866">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user must have the application installed on their 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7340">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First app start after user profile management or an edit button click.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44662">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The application starts or the user clicks the edit button. </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Edit screen for user data appears. If data has already been entered the data fields will be populated. </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User interacts to edit the fields.</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User clicks the save button, vehicle profile is saved, and screen closes.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7609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NFC Start</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5265299"/>
              </p:ext>
            </p:extLst>
          </p:nvPr>
        </p:nvGraphicFramePr>
        <p:xfrm>
          <a:off x="152400" y="1524001"/>
          <a:ext cx="8839200" cy="4800599"/>
        </p:xfrm>
        <a:graphic>
          <a:graphicData uri="http://schemas.openxmlformats.org/drawingml/2006/table">
            <a:tbl>
              <a:tblPr firstRow="1" firstCol="1" bandRow="1">
                <a:tableStyleId>{5C22544A-7EE6-4342-B048-85BDC9FD1C3A}</a:tableStyleId>
              </a:tblPr>
              <a:tblGrid>
                <a:gridCol w="4457700"/>
                <a:gridCol w="4381500"/>
              </a:tblGrid>
              <a:tr h="376568">
                <a:tc gridSpan="2">
                  <a:txBody>
                    <a:bodyPr/>
                    <a:lstStyle/>
                    <a:p>
                      <a:pPr marL="0" marR="0" algn="ctr">
                        <a:lnSpc>
                          <a:spcPct val="107000"/>
                        </a:lnSpc>
                        <a:spcBef>
                          <a:spcPts val="0"/>
                        </a:spcBef>
                        <a:spcAft>
                          <a:spcPts val="0"/>
                        </a:spcAft>
                      </a:pPr>
                      <a:r>
                        <a:rPr lang="en-US" sz="1600" dirty="0">
                          <a:effectLst/>
                        </a:rPr>
                        <a:t>Swipe NFC Start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72372">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18772">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Once user enters the vehicle and turns the car on, they shall hold their phone within the appropriate distance of the NFC tag. Once this occurs the smart phone application will trigger a startup.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372">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Bluetooth and OBCU MAC addresses.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8972">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NFC tag shall be preprogrammed with the appropriate data.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8972">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When the user swipes the phone over the NFC tag.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42571">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User swipes smart phone over NFC tag.</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Application processes data and connects to the OBCU.</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Application triggers system startup.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050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Information</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74154748"/>
              </p:ext>
            </p:extLst>
          </p:nvPr>
        </p:nvGraphicFramePr>
        <p:xfrm>
          <a:off x="152400" y="1447803"/>
          <a:ext cx="8839200" cy="4952997"/>
        </p:xfrm>
        <a:graphic>
          <a:graphicData uri="http://schemas.openxmlformats.org/drawingml/2006/table">
            <a:tbl>
              <a:tblPr firstRow="1" firstCol="1" bandRow="1">
                <a:tableStyleId>{5C22544A-7EE6-4342-B048-85BDC9FD1C3A}</a:tableStyleId>
              </a:tblPr>
              <a:tblGrid>
                <a:gridCol w="4419600"/>
                <a:gridCol w="4419600"/>
              </a:tblGrid>
              <a:tr h="380997">
                <a:tc gridSpan="2">
                  <a:txBody>
                    <a:bodyPr/>
                    <a:lstStyle/>
                    <a:p>
                      <a:pPr marL="0" marR="0" algn="ctr">
                        <a:lnSpc>
                          <a:spcPct val="107000"/>
                        </a:lnSpc>
                        <a:spcBef>
                          <a:spcPts val="0"/>
                        </a:spcBef>
                        <a:spcAft>
                          <a:spcPts val="0"/>
                        </a:spcAft>
                      </a:pPr>
                      <a:r>
                        <a:rPr lang="en-US" sz="1600" dirty="0">
                          <a:effectLst/>
                        </a:rPr>
                        <a:t>View System Information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06423">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1282">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user will be able to view the sensor tag health, networking statistics, and the user and vehicle profiles.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8853">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User profile, vehicle profile, networking statistics, and sensor tag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1282">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application must be running and Swipe NFC Start events have been completed.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423">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user clicks the system health button.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27737">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The user clicks the system health button.</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System health information is displayed.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4017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NFC Shutdown</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74195859"/>
              </p:ext>
            </p:extLst>
          </p:nvPr>
        </p:nvGraphicFramePr>
        <p:xfrm>
          <a:off x="152400" y="1447800"/>
          <a:ext cx="8839200" cy="4953000"/>
        </p:xfrm>
        <a:graphic>
          <a:graphicData uri="http://schemas.openxmlformats.org/drawingml/2006/table">
            <a:tbl>
              <a:tblPr firstRow="1" firstCol="1" bandRow="1">
                <a:tableStyleId>{5C22544A-7EE6-4342-B048-85BDC9FD1C3A}</a:tableStyleId>
              </a:tblPr>
              <a:tblGrid>
                <a:gridCol w="4343400"/>
                <a:gridCol w="4495800"/>
              </a:tblGrid>
              <a:tr h="457200">
                <a:tc gridSpan="2">
                  <a:txBody>
                    <a:bodyPr/>
                    <a:lstStyle/>
                    <a:p>
                      <a:pPr marL="0" marR="0" algn="ctr">
                        <a:lnSpc>
                          <a:spcPct val="107000"/>
                        </a:lnSpc>
                        <a:spcBef>
                          <a:spcPts val="0"/>
                        </a:spcBef>
                        <a:spcAft>
                          <a:spcPts val="0"/>
                        </a:spcAft>
                        <a:tabLst>
                          <a:tab pos="1423670" algn="l"/>
                        </a:tabLst>
                      </a:pPr>
                      <a:r>
                        <a:rPr lang="en-US" sz="1600" dirty="0">
                          <a:effectLst/>
                        </a:rPr>
                        <a:t>Swipe NFC Shutdown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96100">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User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42367">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Before user exits the vehicle and turns the car off, they shall hold their phone within the appropriate distance of the NFC tag. Once this occurs the smart phone application will trigger a shutdown.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100">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There is no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7667">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application and system are currently running.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7667">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When the user swipes the phone over the NFC tag.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45899">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User swipes smart phone over NFC tag.</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Application triggers system shutdown.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7110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Use-Cases:</a:t>
            </a:r>
            <a:r>
              <a:rPr lang="en-US" dirty="0" smtClean="0">
                <a:latin typeface="Times New Roman" panose="02020603050405020304" pitchFamily="18" charset="0"/>
                <a:cs typeface="Times New Roman" panose="02020603050405020304" pitchFamily="18" charset="0"/>
              </a:rPr>
              <a:t> On Board Control Unit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1596209"/>
              </p:ext>
            </p:extLst>
          </p:nvPr>
        </p:nvGraphicFramePr>
        <p:xfrm>
          <a:off x="3200400" y="1447800"/>
          <a:ext cx="4876800" cy="4876800"/>
        </p:xfrm>
        <a:graphic>
          <a:graphicData uri="http://schemas.openxmlformats.org/presentationml/2006/ole">
            <mc:AlternateContent xmlns:mc="http://schemas.openxmlformats.org/markup-compatibility/2006">
              <mc:Choice xmlns:v="urn:schemas-microsoft-com:vml" Requires="v">
                <p:oleObj spid="_x0000_s4141" name="Visio" r:id="rId4" imgW="3762494" imgH="3762362" progId="Visio.Drawing.15">
                  <p:embed/>
                </p:oleObj>
              </mc:Choice>
              <mc:Fallback>
                <p:oleObj name="Visio" r:id="rId4" imgW="3762494" imgH="3762362" progId="Visio.Drawing.15">
                  <p:embed/>
                  <p:pic>
                    <p:nvPicPr>
                      <p:cNvPr id="0" name=""/>
                      <p:cNvPicPr/>
                      <p:nvPr/>
                    </p:nvPicPr>
                    <p:blipFill>
                      <a:blip r:embed="rId5"/>
                      <a:stretch>
                        <a:fillRect/>
                      </a:stretch>
                    </p:blipFill>
                    <p:spPr>
                      <a:xfrm>
                        <a:off x="3200400" y="1447800"/>
                        <a:ext cx="4876800" cy="4876800"/>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spTree>
    <p:extLst>
      <p:ext uri="{BB962C8B-B14F-4D97-AF65-F5344CB8AC3E}">
        <p14:creationId xmlns:p14="http://schemas.microsoft.com/office/powerpoint/2010/main" val="113409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61160584"/>
              </p:ext>
            </p:extLst>
          </p:nvPr>
        </p:nvGraphicFramePr>
        <p:xfrm>
          <a:off x="152400" y="1524000"/>
          <a:ext cx="8839200" cy="4876800"/>
        </p:xfrm>
        <a:graphic>
          <a:graphicData uri="http://schemas.openxmlformats.org/drawingml/2006/table">
            <a:tbl>
              <a:tblPr firstRow="1" firstCol="1" bandRow="1">
                <a:tableStyleId>{5C22544A-7EE6-4342-B048-85BDC9FD1C3A}</a:tableStyleId>
              </a:tblPr>
              <a:tblGrid>
                <a:gridCol w="4419600"/>
                <a:gridCol w="4419600"/>
              </a:tblGrid>
              <a:tr h="381000">
                <a:tc gridSpan="2">
                  <a:txBody>
                    <a:bodyPr/>
                    <a:lstStyle/>
                    <a:p>
                      <a:pPr marL="0" marR="0" algn="ctr">
                        <a:lnSpc>
                          <a:spcPct val="107000"/>
                        </a:lnSpc>
                        <a:spcBef>
                          <a:spcPts val="0"/>
                        </a:spcBef>
                        <a:spcAft>
                          <a:spcPts val="0"/>
                        </a:spcAft>
                      </a:pPr>
                      <a:r>
                        <a:rPr lang="en-US" sz="1600" dirty="0">
                          <a:effectLst/>
                        </a:rPr>
                        <a:t>Startup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06424">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1282">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 boots, initializes networking, turns on sensor tags, and receives startup command from smart phone.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424">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MAC addresses of the sensor tags.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424">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424">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 receives power from car.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18822">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OBCU receives power from car.</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 OBCU boots OS.</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Initializes networking.</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Turns on sensor tags.</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Receives startup command.</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Begins Collect TI Sensor Data use-case.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5695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4" name="Content Placeholder 3"/>
          <p:cNvSpPr>
            <a:spLocks noGrp="1"/>
          </p:cNvSpPr>
          <p:nvPr>
            <p:ph sz="quarter" idx="1"/>
          </p:nvPr>
        </p:nvSpPr>
        <p:spPr/>
        <p:txBody>
          <a:bodyPr/>
          <a:lstStyle/>
          <a:p>
            <a:r>
              <a:rPr lang="en-US" dirty="0" smtClean="0"/>
              <a:t>Project </a:t>
            </a:r>
            <a:r>
              <a:rPr lang="en-US" dirty="0"/>
              <a:t>Background</a:t>
            </a:r>
          </a:p>
          <a:p>
            <a:r>
              <a:rPr lang="en-US" dirty="0" smtClean="0"/>
              <a:t>Hardware System Components</a:t>
            </a:r>
            <a:endParaRPr lang="en-US" dirty="0"/>
          </a:p>
          <a:p>
            <a:r>
              <a:rPr lang="en-US" dirty="0"/>
              <a:t>Project Description</a:t>
            </a:r>
          </a:p>
          <a:p>
            <a:r>
              <a:rPr lang="en-US" dirty="0"/>
              <a:t>System Environment</a:t>
            </a:r>
          </a:p>
          <a:p>
            <a:r>
              <a:rPr lang="en-US" dirty="0"/>
              <a:t>System Requirements</a:t>
            </a:r>
          </a:p>
          <a:p>
            <a:pPr lvl="1"/>
            <a:r>
              <a:rPr lang="en-US" dirty="0">
                <a:solidFill>
                  <a:srgbClr val="403152"/>
                </a:solidFill>
              </a:rPr>
              <a:t>Functional Requirements</a:t>
            </a:r>
          </a:p>
          <a:p>
            <a:pPr lvl="1"/>
            <a:r>
              <a:rPr lang="en-US" dirty="0">
                <a:solidFill>
                  <a:srgbClr val="403152"/>
                </a:solidFill>
              </a:rPr>
              <a:t>Nonfunctional Requirements</a:t>
            </a:r>
          </a:p>
          <a:p>
            <a:r>
              <a:rPr lang="en-US" dirty="0"/>
              <a:t>Use-Case Diagrams &amp; </a:t>
            </a:r>
            <a:r>
              <a:rPr lang="en-US" dirty="0" smtClean="0"/>
              <a:t>Descriptions</a:t>
            </a:r>
            <a:endParaRPr lang="en-US" dirty="0"/>
          </a:p>
        </p:txBody>
      </p:sp>
    </p:spTree>
    <p:extLst>
      <p:ext uri="{BB962C8B-B14F-4D97-AF65-F5344CB8AC3E}">
        <p14:creationId xmlns:p14="http://schemas.microsoft.com/office/powerpoint/2010/main" val="35401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TI Sensor Data</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43399226"/>
              </p:ext>
            </p:extLst>
          </p:nvPr>
        </p:nvGraphicFramePr>
        <p:xfrm>
          <a:off x="152400" y="1600202"/>
          <a:ext cx="8839200" cy="4800596"/>
        </p:xfrm>
        <a:graphic>
          <a:graphicData uri="http://schemas.openxmlformats.org/drawingml/2006/table">
            <a:tbl>
              <a:tblPr firstRow="1" firstCol="1" bandRow="1">
                <a:tableStyleId>{5C22544A-7EE6-4342-B048-85BDC9FD1C3A}</a:tableStyleId>
              </a:tblPr>
              <a:tblGrid>
                <a:gridCol w="4419600"/>
                <a:gridCol w="4419600"/>
              </a:tblGrid>
              <a:tr h="509669">
                <a:tc gridSpan="2">
                  <a:txBody>
                    <a:bodyPr/>
                    <a:lstStyle/>
                    <a:p>
                      <a:pPr marL="0" marR="0" algn="ctr">
                        <a:lnSpc>
                          <a:spcPct val="107000"/>
                        </a:lnSpc>
                        <a:spcBef>
                          <a:spcPts val="0"/>
                        </a:spcBef>
                        <a:spcAft>
                          <a:spcPts val="0"/>
                        </a:spcAft>
                      </a:pPr>
                      <a:r>
                        <a:rPr lang="en-US" sz="1600" dirty="0">
                          <a:effectLst/>
                        </a:rPr>
                        <a:t>Collect TI Sensor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81037">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82919">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OBCU shall query the sensor tags’ accelerometer and gyroscope information. Data is stored.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1037">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Accelerometer and gyroscope readings.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1037">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system is currently running.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1037">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 Startup events have completed.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83860">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Startup events have completed.</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OBCU queries sensor tags</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Stores data readings gathered in the last minute.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239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Detection</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82418691"/>
              </p:ext>
            </p:extLst>
          </p:nvPr>
        </p:nvGraphicFramePr>
        <p:xfrm>
          <a:off x="152400" y="1600202"/>
          <a:ext cx="8839200" cy="4800599"/>
        </p:xfrm>
        <a:graphic>
          <a:graphicData uri="http://schemas.openxmlformats.org/drawingml/2006/table">
            <a:tbl>
              <a:tblPr firstRow="1" firstCol="1" bandRow="1">
                <a:tableStyleId>{5C22544A-7EE6-4342-B048-85BDC9FD1C3A}</a:tableStyleId>
              </a:tblPr>
              <a:tblGrid>
                <a:gridCol w="4419600"/>
                <a:gridCol w="4419600"/>
              </a:tblGrid>
              <a:tr h="509277">
                <a:tc gridSpan="2">
                  <a:txBody>
                    <a:bodyPr/>
                    <a:lstStyle/>
                    <a:p>
                      <a:pPr marL="0" marR="0" algn="ctr">
                        <a:lnSpc>
                          <a:spcPct val="107000"/>
                        </a:lnSpc>
                        <a:spcBef>
                          <a:spcPts val="0"/>
                        </a:spcBef>
                        <a:spcAft>
                          <a:spcPts val="0"/>
                        </a:spcAft>
                      </a:pPr>
                      <a:r>
                        <a:rPr lang="en-US" sz="1600" dirty="0">
                          <a:effectLst/>
                        </a:rPr>
                        <a:t>Collision Detection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48508">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15357">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When the OBCU detects an accelerometer or gyroscope reading above the threshold for a collision, then it will communicate with the smart phone to confirm similar readings.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8508">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Accelerometer and gyroscope readings.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8508">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system is currently running.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8508">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 detects a collision.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81933">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OBCU detects a collision.</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Communicates with smart phone to confirm similar readings.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0652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hutdown</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14607680"/>
              </p:ext>
            </p:extLst>
          </p:nvPr>
        </p:nvGraphicFramePr>
        <p:xfrm>
          <a:off x="152400" y="1600199"/>
          <a:ext cx="8839200" cy="4800601"/>
        </p:xfrm>
        <a:graphic>
          <a:graphicData uri="http://schemas.openxmlformats.org/drawingml/2006/table">
            <a:tbl>
              <a:tblPr firstRow="1" firstCol="1" bandRow="1">
                <a:tableStyleId>{5C22544A-7EE6-4342-B048-85BDC9FD1C3A}</a:tableStyleId>
              </a:tblPr>
              <a:tblGrid>
                <a:gridCol w="4419600"/>
                <a:gridCol w="4419600"/>
              </a:tblGrid>
              <a:tr h="395431">
                <a:tc gridSpan="2">
                  <a:txBody>
                    <a:bodyPr/>
                    <a:lstStyle/>
                    <a:p>
                      <a:pPr marL="0" marR="0" algn="ctr">
                        <a:lnSpc>
                          <a:spcPct val="107000"/>
                        </a:lnSpc>
                        <a:spcBef>
                          <a:spcPts val="0"/>
                        </a:spcBef>
                        <a:spcAft>
                          <a:spcPts val="0"/>
                        </a:spcAft>
                      </a:pPr>
                      <a:r>
                        <a:rPr lang="en-US" sz="1600" dirty="0">
                          <a:effectLst/>
                        </a:rPr>
                        <a:t>Shutdown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84754">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83636">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After receiving shutdown command from the smart phone, OBCU halts data collection, puts the sensor tags to sleep, and powers down.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4754">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4754">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system is currently running.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4381">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OBCU receives a shutdown command from the 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82891">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The OBCU receives a shutdown command from the smart phone.</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OBCU halts data collection.</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OBCU sends sleep commands to sensor tags.</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OBCU powers down.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3978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 to Phone Requests</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19304477"/>
              </p:ext>
            </p:extLst>
          </p:nvPr>
        </p:nvGraphicFramePr>
        <p:xfrm>
          <a:off x="152400" y="1600200"/>
          <a:ext cx="8839200" cy="4800599"/>
        </p:xfrm>
        <a:graphic>
          <a:graphicData uri="http://schemas.openxmlformats.org/drawingml/2006/table">
            <a:tbl>
              <a:tblPr firstRow="1" firstCol="1" bandRow="1">
                <a:tableStyleId>{5C22544A-7EE6-4342-B048-85BDC9FD1C3A}</a:tableStyleId>
              </a:tblPr>
              <a:tblGrid>
                <a:gridCol w="4419600"/>
                <a:gridCol w="4419600"/>
              </a:tblGrid>
              <a:tr h="443670">
                <a:tc gridSpan="2">
                  <a:txBody>
                    <a:bodyPr/>
                    <a:lstStyle/>
                    <a:p>
                      <a:pPr marL="0" marR="0" algn="ctr">
                        <a:lnSpc>
                          <a:spcPct val="107000"/>
                        </a:lnSpc>
                        <a:spcBef>
                          <a:spcPts val="0"/>
                        </a:spcBef>
                        <a:spcAft>
                          <a:spcPts val="0"/>
                        </a:spcAft>
                      </a:pPr>
                      <a:r>
                        <a:rPr lang="en-US" sz="1600" dirty="0">
                          <a:effectLst/>
                        </a:rPr>
                        <a:t>Respond to Phone Requests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25980">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1994">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When receiving a query from the smart phone, the OBCU will process the query and respond with the appropriate results.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8987">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Query data from the smart phone and result.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5980">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system is currently running.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8987">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 receives a query from the 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55001">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OBCU receives a query from the smart phone.</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OBCU responds with appropriate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7986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Use-Cases: Smart </a:t>
            </a:r>
            <a:r>
              <a:rPr lang="en-US" dirty="0" smtClean="0">
                <a:latin typeface="Times New Roman" panose="02020603050405020304" pitchFamily="18" charset="0"/>
                <a:cs typeface="Times New Roman" panose="02020603050405020304" pitchFamily="18" charset="0"/>
              </a:rPr>
              <a:t>Phone</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pic>
        <p:nvPicPr>
          <p:cNvPr id="4" name="Picture 3"/>
          <p:cNvPicPr>
            <a:picLocks noChangeAspect="1"/>
          </p:cNvPicPr>
          <p:nvPr/>
        </p:nvPicPr>
        <p:blipFill>
          <a:blip r:embed="rId2"/>
          <a:stretch>
            <a:fillRect/>
          </a:stretch>
        </p:blipFill>
        <p:spPr>
          <a:xfrm>
            <a:off x="3429000" y="1447800"/>
            <a:ext cx="5257800" cy="4933656"/>
          </a:xfrm>
          <a:prstGeom prst="rect">
            <a:avLst/>
          </a:prstGeom>
        </p:spPr>
      </p:pic>
    </p:spTree>
    <p:extLst>
      <p:ext uri="{BB962C8B-B14F-4D97-AF65-F5344CB8AC3E}">
        <p14:creationId xmlns:p14="http://schemas.microsoft.com/office/powerpoint/2010/main" val="57201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System</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4664720"/>
              </p:ext>
            </p:extLst>
          </p:nvPr>
        </p:nvGraphicFramePr>
        <p:xfrm>
          <a:off x="152400" y="1600201"/>
          <a:ext cx="8839200" cy="4800597"/>
        </p:xfrm>
        <a:graphic>
          <a:graphicData uri="http://schemas.openxmlformats.org/drawingml/2006/table">
            <a:tbl>
              <a:tblPr firstRow="1" firstCol="1" bandRow="1">
                <a:tableStyleId>{5C22544A-7EE6-4342-B048-85BDC9FD1C3A}</a:tableStyleId>
              </a:tblPr>
              <a:tblGrid>
                <a:gridCol w="4419600"/>
                <a:gridCol w="4419600"/>
              </a:tblGrid>
              <a:tr h="487930">
                <a:tc gridSpan="2">
                  <a:txBody>
                    <a:bodyPr/>
                    <a:lstStyle/>
                    <a:p>
                      <a:pPr marL="0" marR="0" algn="ctr">
                        <a:lnSpc>
                          <a:spcPct val="107000"/>
                        </a:lnSpc>
                        <a:spcBef>
                          <a:spcPts val="0"/>
                        </a:spcBef>
                        <a:spcAft>
                          <a:spcPts val="0"/>
                        </a:spcAft>
                      </a:pPr>
                      <a:r>
                        <a:rPr lang="en-US" sz="1600" dirty="0">
                          <a:effectLst/>
                        </a:rPr>
                        <a:t>Startup System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22668">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560705" algn="l"/>
                        </a:tabLst>
                      </a:pPr>
                      <a:r>
                        <a:rPr lang="en-US" sz="1200">
                          <a:effectLst/>
                        </a:rPr>
                        <a:t>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41236">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After the NFC tag has been swiped, phone will connect to OBCU. Sends necessary data to OBCU along with a startup command.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2668">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Sends Bluetooth information to OBCU.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2191">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smart phone application has been started.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2668">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NFC tag is swiped.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41236">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NFC tag is swiped.</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Phone connects to OBCU.</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Phone sends data and startup command to OBCU.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1058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System Data</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34797144"/>
              </p:ext>
            </p:extLst>
          </p:nvPr>
        </p:nvGraphicFramePr>
        <p:xfrm>
          <a:off x="152400" y="1600200"/>
          <a:ext cx="8839200" cy="4800600"/>
        </p:xfrm>
        <a:graphic>
          <a:graphicData uri="http://schemas.openxmlformats.org/drawingml/2006/table">
            <a:tbl>
              <a:tblPr firstRow="1" firstCol="1" bandRow="1">
                <a:tableStyleId>{5C22544A-7EE6-4342-B048-85BDC9FD1C3A}</a:tableStyleId>
              </a:tblPr>
              <a:tblGrid>
                <a:gridCol w="4419600"/>
                <a:gridCol w="4419600"/>
              </a:tblGrid>
              <a:tr h="403075">
                <a:tc gridSpan="2">
                  <a:txBody>
                    <a:bodyPr/>
                    <a:lstStyle/>
                    <a:p>
                      <a:pPr marL="0" marR="0" algn="ctr">
                        <a:lnSpc>
                          <a:spcPct val="107000"/>
                        </a:lnSpc>
                        <a:spcBef>
                          <a:spcPts val="0"/>
                        </a:spcBef>
                        <a:spcAft>
                          <a:spcPts val="0"/>
                        </a:spcAft>
                      </a:pPr>
                      <a:r>
                        <a:rPr lang="en-US" sz="1600" dirty="0">
                          <a:effectLst/>
                        </a:rPr>
                        <a:t>Notify/Display System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50221">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9965">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If there is an inconsistency between smart phone and OBCU acceleration and gyroscope readings a notification will prompt the user to interact with the application. Additionally, if the system is deemed unhealthy then a notification will appear with a diagnosis.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3512">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Sensor readings from both smart phone and OBCU.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3512">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application is running and the system is functioning.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221">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Unhealthy system and inconsistent data.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40094">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Inconsistent data or a malfunction is determined. </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A message is displayed with pertinent data.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3562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Phone Sensor Data</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40796288"/>
              </p:ext>
            </p:extLst>
          </p:nvPr>
        </p:nvGraphicFramePr>
        <p:xfrm>
          <a:off x="152400" y="1600199"/>
          <a:ext cx="8839200" cy="4800600"/>
        </p:xfrm>
        <a:graphic>
          <a:graphicData uri="http://schemas.openxmlformats.org/drawingml/2006/table">
            <a:tbl>
              <a:tblPr firstRow="1" firstCol="1" bandRow="1">
                <a:tableStyleId>{5C22544A-7EE6-4342-B048-85BDC9FD1C3A}</a:tableStyleId>
              </a:tblPr>
              <a:tblGrid>
                <a:gridCol w="4419600"/>
                <a:gridCol w="4419600"/>
              </a:tblGrid>
              <a:tr h="563924">
                <a:tc gridSpan="2">
                  <a:txBody>
                    <a:bodyPr/>
                    <a:lstStyle/>
                    <a:p>
                      <a:pPr marL="0" marR="0" algn="ctr">
                        <a:lnSpc>
                          <a:spcPct val="107000"/>
                        </a:lnSpc>
                        <a:spcBef>
                          <a:spcPts val="0"/>
                        </a:spcBef>
                        <a:spcAft>
                          <a:spcPts val="0"/>
                        </a:spcAft>
                      </a:pPr>
                      <a:r>
                        <a:rPr lang="en-US" sz="1600" dirty="0">
                          <a:effectLst/>
                        </a:rPr>
                        <a:t>Collect Phone Sensor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462686">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36393">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smart phone shall query its accelerometer and gyroscope information. Data is stored.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686">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Accelerometer and gyroscope readings.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686">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application and system are running.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686">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System startup.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49539">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Smart phone queries accelerometer and gyroscope information.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9270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Detection</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86797947"/>
              </p:ext>
            </p:extLst>
          </p:nvPr>
        </p:nvGraphicFramePr>
        <p:xfrm>
          <a:off x="152400" y="1524000"/>
          <a:ext cx="8839200" cy="4800600"/>
        </p:xfrm>
        <a:graphic>
          <a:graphicData uri="http://schemas.openxmlformats.org/drawingml/2006/table">
            <a:tbl>
              <a:tblPr firstRow="1" firstCol="1" bandRow="1">
                <a:tableStyleId>{5C22544A-7EE6-4342-B048-85BDC9FD1C3A}</a:tableStyleId>
              </a:tblPr>
              <a:tblGrid>
                <a:gridCol w="4419600"/>
                <a:gridCol w="4419600"/>
              </a:tblGrid>
              <a:tr h="372656">
                <a:tc gridSpan="2">
                  <a:txBody>
                    <a:bodyPr/>
                    <a:lstStyle/>
                    <a:p>
                      <a:pPr marL="0" marR="0" algn="ctr">
                        <a:lnSpc>
                          <a:spcPct val="107000"/>
                        </a:lnSpc>
                        <a:spcBef>
                          <a:spcPts val="0"/>
                        </a:spcBef>
                        <a:spcAft>
                          <a:spcPts val="0"/>
                        </a:spcAft>
                      </a:pPr>
                      <a:r>
                        <a:rPr lang="en-US" sz="1600" dirty="0">
                          <a:effectLst/>
                        </a:rPr>
                        <a:t>Collision Detection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14404">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603885" algn="l"/>
                        </a:tabLst>
                      </a:pPr>
                      <a:r>
                        <a:rPr lang="en-US" sz="1200">
                          <a:effectLst/>
                        </a:rPr>
                        <a:t>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9498">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When the smart phone detects an accelerometer or gyroscope reading above the threshold for a collision, then it will communicate with the OBCU to confirm similar readings. If the OBCU confirms similar readings, then a collision has occurred. Finally the user is prompted to confirm a collision has occurred.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4404">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Accelerometer and gyroscope readings.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4404">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Application is running.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8521">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Through processing data, the smart phone has determined a collision has occurred.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6713">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Through data collection and processing the smart phone will determine a collision has occurred. </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Phone communicates with OBCU to confirm a collision has occurred. </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A prompt will the sent to the user if a collision has occurred.</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If a collision has not occurred, data collection will resume.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993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if User is Okay</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1451328"/>
              </p:ext>
            </p:extLst>
          </p:nvPr>
        </p:nvGraphicFramePr>
        <p:xfrm>
          <a:off x="152400" y="1600198"/>
          <a:ext cx="8839200" cy="4800603"/>
        </p:xfrm>
        <a:graphic>
          <a:graphicData uri="http://schemas.openxmlformats.org/drawingml/2006/table">
            <a:tbl>
              <a:tblPr firstRow="1" firstCol="1" bandRow="1">
                <a:tableStyleId>{5C22544A-7EE6-4342-B048-85BDC9FD1C3A}</a:tableStyleId>
              </a:tblPr>
              <a:tblGrid>
                <a:gridCol w="4419600"/>
                <a:gridCol w="4419600"/>
              </a:tblGrid>
              <a:tr h="448741">
                <a:tc gridSpan="2">
                  <a:txBody>
                    <a:bodyPr/>
                    <a:lstStyle/>
                    <a:p>
                      <a:pPr marL="0" marR="0" algn="ctr">
                        <a:lnSpc>
                          <a:spcPct val="107000"/>
                        </a:lnSpc>
                        <a:spcBef>
                          <a:spcPts val="0"/>
                        </a:spcBef>
                        <a:spcAft>
                          <a:spcPts val="0"/>
                        </a:spcAft>
                      </a:pPr>
                      <a:r>
                        <a:rPr lang="en-US" sz="1600" dirty="0">
                          <a:effectLst/>
                        </a:rPr>
                        <a:t>Ask if User is </a:t>
                      </a:r>
                      <a:r>
                        <a:rPr lang="en-US" sz="1600" dirty="0" smtClean="0">
                          <a:effectLst/>
                        </a:rPr>
                        <a:t>Okay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80243">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86482">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Prompts the user to check if they need emergency assistance in the event of a collision. If the user does not respond or confirms that they need assistance, emergency personnel will be notified.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243">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There is no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243">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 collision has been confirmed.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243">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 collision has been confirmed.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4408">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A collision has been confirmed.</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User is prompted for emergency assistance. </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If there is no response or the user needs assistance, emergency personnel will be notified. </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If the user declines assistance system will shut down.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3509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4" name="Content Placeholder 3"/>
          <p:cNvSpPr>
            <a:spLocks noGrp="1"/>
          </p:cNvSpPr>
          <p:nvPr>
            <p:ph sz="quarter" idx="1"/>
          </p:nvPr>
        </p:nvSpPr>
        <p:spPr/>
        <p:txBody>
          <a:bodyPr>
            <a:normAutofit/>
          </a:bodyPr>
          <a:lstStyle/>
          <a:p>
            <a:r>
              <a:rPr lang="en-US" dirty="0" smtClean="0">
                <a:solidFill>
                  <a:srgbClr val="403152"/>
                </a:solidFill>
              </a:rPr>
              <a:t>Pre-existing systems.</a:t>
            </a:r>
          </a:p>
          <a:p>
            <a:pPr lvl="1"/>
            <a:r>
              <a:rPr lang="en-US" dirty="0" smtClean="0">
                <a:solidFill>
                  <a:srgbClr val="403152"/>
                </a:solidFill>
              </a:rPr>
              <a:t>OnStar and other proprietary systems.</a:t>
            </a:r>
          </a:p>
          <a:p>
            <a:pPr lvl="2"/>
            <a:r>
              <a:rPr lang="en-US" dirty="0" smtClean="0">
                <a:solidFill>
                  <a:srgbClr val="403152"/>
                </a:solidFill>
              </a:rPr>
              <a:t>Collision detection.</a:t>
            </a:r>
          </a:p>
          <a:p>
            <a:pPr lvl="2"/>
            <a:r>
              <a:rPr lang="en-US" dirty="0" smtClean="0">
                <a:solidFill>
                  <a:srgbClr val="403152"/>
                </a:solidFill>
              </a:rPr>
              <a:t>Roadside assistance.</a:t>
            </a:r>
          </a:p>
          <a:p>
            <a:pPr lvl="2"/>
            <a:r>
              <a:rPr lang="en-US" dirty="0" smtClean="0">
                <a:solidFill>
                  <a:srgbClr val="403152"/>
                </a:solidFill>
              </a:rPr>
              <a:t>Contacts emergency services.</a:t>
            </a:r>
          </a:p>
          <a:p>
            <a:pPr lvl="1"/>
            <a:r>
              <a:rPr lang="en-US" dirty="0" smtClean="0">
                <a:solidFill>
                  <a:srgbClr val="403152"/>
                </a:solidFill>
              </a:rPr>
              <a:t>Expensive and not widely available.</a:t>
            </a:r>
          </a:p>
          <a:p>
            <a:r>
              <a:rPr lang="en-US" dirty="0" smtClean="0">
                <a:solidFill>
                  <a:srgbClr val="403152"/>
                </a:solidFill>
              </a:rPr>
              <a:t>TI Sensor Tags</a:t>
            </a:r>
          </a:p>
          <a:p>
            <a:r>
              <a:rPr lang="en-US" dirty="0" smtClean="0">
                <a:solidFill>
                  <a:srgbClr val="403152"/>
                </a:solidFill>
              </a:rPr>
              <a:t>Project </a:t>
            </a:r>
            <a:r>
              <a:rPr lang="en-US" dirty="0" err="1" smtClean="0">
                <a:solidFill>
                  <a:srgbClr val="403152"/>
                </a:solidFill>
              </a:rPr>
              <a:t>FrogStar</a:t>
            </a:r>
            <a:endParaRPr lang="en-US" dirty="0" smtClean="0">
              <a:solidFill>
                <a:srgbClr val="403152"/>
              </a:solidFill>
            </a:endParaRPr>
          </a:p>
          <a:p>
            <a:endParaRPr lang="en-US" dirty="0" smtClean="0">
              <a:solidFill>
                <a:srgbClr val="403152"/>
              </a:solidFill>
            </a:endParaRPr>
          </a:p>
          <a:p>
            <a:pPr marL="0" indent="0">
              <a:buNone/>
            </a:pPr>
            <a:endParaRPr lang="en-US" dirty="0"/>
          </a:p>
        </p:txBody>
      </p:sp>
    </p:spTree>
    <p:extLst>
      <p:ext uri="{BB962C8B-B14F-4D97-AF65-F5344CB8AC3E}">
        <p14:creationId xmlns:p14="http://schemas.microsoft.com/office/powerpoint/2010/main" val="363786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 to OBCU Requests</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7454752"/>
              </p:ext>
            </p:extLst>
          </p:nvPr>
        </p:nvGraphicFramePr>
        <p:xfrm>
          <a:off x="152400" y="1600201"/>
          <a:ext cx="8839200" cy="4800598"/>
        </p:xfrm>
        <a:graphic>
          <a:graphicData uri="http://schemas.openxmlformats.org/drawingml/2006/table">
            <a:tbl>
              <a:tblPr firstRow="1" firstCol="1" bandRow="1">
                <a:tableStyleId>{5C22544A-7EE6-4342-B048-85BDC9FD1C3A}</a:tableStyleId>
              </a:tblPr>
              <a:tblGrid>
                <a:gridCol w="4419600"/>
                <a:gridCol w="4419600"/>
              </a:tblGrid>
              <a:tr h="555612">
                <a:tc gridSpan="2">
                  <a:txBody>
                    <a:bodyPr/>
                    <a:lstStyle/>
                    <a:p>
                      <a:pPr marL="0" marR="0" algn="ctr">
                        <a:lnSpc>
                          <a:spcPct val="107000"/>
                        </a:lnSpc>
                        <a:spcBef>
                          <a:spcPts val="0"/>
                        </a:spcBef>
                        <a:spcAft>
                          <a:spcPts val="0"/>
                        </a:spcAft>
                      </a:pPr>
                      <a:r>
                        <a:rPr lang="en-US" sz="1600" dirty="0">
                          <a:effectLst/>
                        </a:rPr>
                        <a:t>Respond to OBCU Requests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317604">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20188">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Smart phone will be queried if the OBCU detects a collision. Smart phone will either confirm or deny that a collision has occurred.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604">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There is no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604">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system is running.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604">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When the OBCU detects a collision.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54382">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Smart phone receives a query from the OBCU.</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If the phone also detects a collision, either 3 or 4 from Collision Detection will take place.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702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Shutdown System</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88062709"/>
              </p:ext>
            </p:extLst>
          </p:nvPr>
        </p:nvGraphicFramePr>
        <p:xfrm>
          <a:off x="152400" y="1600202"/>
          <a:ext cx="8839200" cy="4800598"/>
        </p:xfrm>
        <a:graphic>
          <a:graphicData uri="http://schemas.openxmlformats.org/drawingml/2006/table">
            <a:tbl>
              <a:tblPr firstRow="1" firstCol="1" bandRow="1">
                <a:tableStyleId>{5C22544A-7EE6-4342-B048-85BDC9FD1C3A}</a:tableStyleId>
              </a:tblPr>
              <a:tblGrid>
                <a:gridCol w="4419600"/>
                <a:gridCol w="4419600"/>
              </a:tblGrid>
              <a:tr h="521971">
                <a:tc gridSpan="2">
                  <a:txBody>
                    <a:bodyPr/>
                    <a:lstStyle/>
                    <a:p>
                      <a:pPr marL="0" marR="0" algn="ctr">
                        <a:lnSpc>
                          <a:spcPct val="107000"/>
                        </a:lnSpc>
                        <a:spcBef>
                          <a:spcPts val="0"/>
                        </a:spcBef>
                        <a:spcAft>
                          <a:spcPts val="0"/>
                        </a:spcAft>
                      </a:pPr>
                      <a:r>
                        <a:rPr lang="en-US" sz="1600" dirty="0">
                          <a:effectLst/>
                        </a:rPr>
                        <a:t>Shutdown System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419106">
                <a:tc>
                  <a:txBody>
                    <a:bodyPr/>
                    <a:lstStyle/>
                    <a:p>
                      <a:pPr marL="0" marR="0">
                        <a:lnSpc>
                          <a:spcPct val="107000"/>
                        </a:lnSpc>
                        <a:spcBef>
                          <a:spcPts val="0"/>
                        </a:spcBef>
                        <a:spcAft>
                          <a:spcPts val="0"/>
                        </a:spcAft>
                      </a:pPr>
                      <a:r>
                        <a:rPr lang="en-US" sz="1200">
                          <a:effectLst/>
                        </a:rPr>
                        <a:t>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Smart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0104">
                <a:tc>
                  <a:txBody>
                    <a:bodyPr/>
                    <a:lstStyle/>
                    <a:p>
                      <a:pPr marL="0" marR="0">
                        <a:lnSpc>
                          <a:spcPct val="107000"/>
                        </a:lnSpc>
                        <a:spcBef>
                          <a:spcPts val="0"/>
                        </a:spcBef>
                        <a:spcAft>
                          <a:spcPts val="0"/>
                        </a:spcAft>
                      </a:pPr>
                      <a:r>
                        <a:rPr lang="en-US" sz="12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OBCU is sent shutdown signal from smart phone. Smart phone stops data collection.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106">
                <a:tc>
                  <a:txBody>
                    <a:bodyPr/>
                    <a:lstStyle/>
                    <a:p>
                      <a:pPr marL="0" marR="0">
                        <a:lnSpc>
                          <a:spcPct val="107000"/>
                        </a:lnSpc>
                        <a:spcBef>
                          <a:spcPts val="0"/>
                        </a:spcBef>
                        <a:spcAft>
                          <a:spcPts val="0"/>
                        </a:spcAft>
                      </a:pPr>
                      <a:r>
                        <a:rPr lang="en-US" sz="1200">
                          <a:effectLst/>
                        </a:rPr>
                        <a:t>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There is no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106">
                <a:tc>
                  <a:txBody>
                    <a:bodyPr/>
                    <a:lstStyle/>
                    <a:p>
                      <a:pPr marL="0" marR="0">
                        <a:lnSpc>
                          <a:spcPct val="107000"/>
                        </a:lnSpc>
                        <a:spcBef>
                          <a:spcPts val="0"/>
                        </a:spcBef>
                        <a:spcAft>
                          <a:spcPts val="0"/>
                        </a:spcAft>
                      </a:pPr>
                      <a:r>
                        <a:rPr lang="en-US" sz="1200">
                          <a:effectLst/>
                        </a:rPr>
                        <a:t>Pre-Conditions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The system is running.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106">
                <a:tc>
                  <a:txBody>
                    <a:bodyPr/>
                    <a:lstStyle/>
                    <a:p>
                      <a:pPr marL="0" marR="0">
                        <a:lnSpc>
                          <a:spcPct val="107000"/>
                        </a:lnSpc>
                        <a:spcBef>
                          <a:spcPts val="0"/>
                        </a:spcBef>
                        <a:spcAft>
                          <a:spcPts val="0"/>
                        </a:spcAft>
                      </a:pPr>
                      <a:r>
                        <a:rPr lang="en-US" sz="1200">
                          <a:effectLst/>
                        </a:rPr>
                        <a:t>Triggers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NFC Swipe before exiting vehicle.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42099">
                <a:tc>
                  <a:txBody>
                    <a:bodyPr/>
                    <a:lstStyle/>
                    <a:p>
                      <a:pPr marL="0" marR="0">
                        <a:lnSpc>
                          <a:spcPct val="107000"/>
                        </a:lnSpc>
                        <a:spcBef>
                          <a:spcPts val="0"/>
                        </a:spcBef>
                        <a:spcAft>
                          <a:spcPts val="0"/>
                        </a:spcAft>
                      </a:pPr>
                      <a:r>
                        <a:rPr lang="en-US" sz="1200">
                          <a:effectLst/>
                        </a:rPr>
                        <a:t>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eriod"/>
                      </a:pPr>
                      <a:r>
                        <a:rPr lang="en-US" sz="1200" dirty="0">
                          <a:effectLst/>
                        </a:rPr>
                        <a:t>NFC tag is swiped before exiting vehicle.</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OBCU is sent a shutdown signal. </a:t>
                      </a:r>
                      <a:endParaRPr lang="en-US" sz="1100" dirty="0">
                        <a:effectLst/>
                      </a:endParaRPr>
                    </a:p>
                    <a:p>
                      <a:pPr marL="342900" marR="0" lvl="0" indent="-342900">
                        <a:lnSpc>
                          <a:spcPct val="107000"/>
                        </a:lnSpc>
                        <a:spcBef>
                          <a:spcPts val="0"/>
                        </a:spcBef>
                        <a:spcAft>
                          <a:spcPts val="0"/>
                        </a:spcAft>
                        <a:buFont typeface="+mj-lt"/>
                        <a:buAutoNum type="arabicPeriod"/>
                      </a:pPr>
                      <a:r>
                        <a:rPr lang="en-US" sz="1200" dirty="0">
                          <a:effectLst/>
                        </a:rPr>
                        <a:t>Phone halts data collection.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0134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a:t>
            </a:r>
          </a:p>
          <a:p>
            <a:endParaRPr lang="en-US" dirty="0"/>
          </a:p>
        </p:txBody>
      </p:sp>
      <p:sp>
        <p:nvSpPr>
          <p:cNvPr id="4" name="Content Placeholder 3"/>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8571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Instruments Sensor Tags</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4" name="Content Placeholder 3"/>
          <p:cNvSpPr>
            <a:spLocks noGrp="1"/>
          </p:cNvSpPr>
          <p:nvPr>
            <p:ph sz="quarter" idx="1"/>
          </p:nvPr>
        </p:nvSpPr>
        <p:spPr>
          <a:xfrm>
            <a:off x="335280" y="1600200"/>
            <a:ext cx="8503920" cy="1978152"/>
          </a:xfrm>
        </p:spPr>
        <p:txBody>
          <a:bodyPr>
            <a:normAutofit fontScale="92500" lnSpcReduction="10000"/>
          </a:bodyPr>
          <a:lstStyle/>
          <a:p>
            <a:r>
              <a:rPr lang="en-US" sz="2400" dirty="0" smtClean="0">
                <a:solidFill>
                  <a:srgbClr val="403152"/>
                </a:solidFill>
              </a:rPr>
              <a:t>Inexpensive.</a:t>
            </a:r>
          </a:p>
          <a:p>
            <a:r>
              <a:rPr lang="en-US" sz="2400" dirty="0" smtClean="0">
                <a:solidFill>
                  <a:srgbClr val="403152"/>
                </a:solidFill>
              </a:rPr>
              <a:t>Bluetooth LE capability.</a:t>
            </a:r>
          </a:p>
          <a:p>
            <a:r>
              <a:rPr lang="en-US" sz="2400" dirty="0" smtClean="0">
                <a:solidFill>
                  <a:srgbClr val="403152"/>
                </a:solidFill>
              </a:rPr>
              <a:t>Accelerometer.</a:t>
            </a:r>
          </a:p>
          <a:p>
            <a:r>
              <a:rPr lang="en-US" sz="2400" dirty="0" smtClean="0">
                <a:solidFill>
                  <a:srgbClr val="403152"/>
                </a:solidFill>
              </a:rPr>
              <a:t>Gyroscope.</a:t>
            </a:r>
          </a:p>
          <a:p>
            <a:r>
              <a:rPr lang="en-US" sz="2400" dirty="0" smtClean="0">
                <a:solidFill>
                  <a:srgbClr val="403152"/>
                </a:solidFill>
              </a:rPr>
              <a:t>Thermometer.</a:t>
            </a:r>
          </a:p>
          <a:p>
            <a:pPr marL="0" indent="0">
              <a:buNone/>
            </a:pPr>
            <a:endParaRPr lang="en-US" dirty="0"/>
          </a:p>
        </p:txBody>
      </p:sp>
      <p:pic>
        <p:nvPicPr>
          <p:cNvPr id="5" name="Picture 4"/>
          <p:cNvPicPr>
            <a:picLocks noChangeAspect="1"/>
          </p:cNvPicPr>
          <p:nvPr/>
        </p:nvPicPr>
        <p:blipFill>
          <a:blip r:embed="rId2"/>
          <a:stretch>
            <a:fillRect/>
          </a:stretch>
        </p:blipFill>
        <p:spPr>
          <a:xfrm>
            <a:off x="304800" y="3612752"/>
            <a:ext cx="3505200" cy="2623423"/>
          </a:xfrm>
          <a:prstGeom prst="rect">
            <a:avLst/>
          </a:prstGeom>
        </p:spPr>
      </p:pic>
      <p:pic>
        <p:nvPicPr>
          <p:cNvPr id="6" name="Picture 5"/>
          <p:cNvPicPr>
            <a:picLocks noChangeAspect="1"/>
          </p:cNvPicPr>
          <p:nvPr/>
        </p:nvPicPr>
        <p:blipFill>
          <a:blip r:embed="rId3"/>
          <a:stretch>
            <a:fillRect/>
          </a:stretch>
        </p:blipFill>
        <p:spPr>
          <a:xfrm>
            <a:off x="3962400" y="3749475"/>
            <a:ext cx="4759442" cy="2349975"/>
          </a:xfrm>
          <a:prstGeom prst="rect">
            <a:avLst/>
          </a:prstGeom>
        </p:spPr>
      </p:pic>
    </p:spTree>
    <p:extLst>
      <p:ext uri="{BB962C8B-B14F-4D97-AF65-F5344CB8AC3E}">
        <p14:creationId xmlns:p14="http://schemas.microsoft.com/office/powerpoint/2010/main" val="207078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Description</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4" name="Content Placeholder 3"/>
          <p:cNvSpPr>
            <a:spLocks noGrp="1"/>
          </p:cNvSpPr>
          <p:nvPr>
            <p:ph sz="quarter" idx="1"/>
          </p:nvPr>
        </p:nvSpPr>
        <p:spPr>
          <a:xfrm>
            <a:off x="335280" y="1676400"/>
            <a:ext cx="8503920" cy="4572000"/>
          </a:xfrm>
        </p:spPr>
        <p:txBody>
          <a:bodyPr>
            <a:normAutofit/>
          </a:bodyPr>
          <a:lstStyle/>
          <a:p>
            <a:r>
              <a:rPr lang="en-US" dirty="0" smtClean="0"/>
              <a:t>Proof of concept.</a:t>
            </a:r>
          </a:p>
          <a:p>
            <a:r>
              <a:rPr lang="en-US" dirty="0" smtClean="0"/>
              <a:t>Collision detection.</a:t>
            </a:r>
          </a:p>
          <a:p>
            <a:pPr lvl="1"/>
            <a:r>
              <a:rPr lang="en-US" dirty="0" smtClean="0"/>
              <a:t>Uses smart phone and TI Sensor Tag readings to detect collisions.</a:t>
            </a:r>
          </a:p>
          <a:p>
            <a:pPr lvl="1"/>
            <a:r>
              <a:rPr lang="en-US" dirty="0" smtClean="0"/>
              <a:t>Redundant computations between smart phone and on board microprocessor.</a:t>
            </a:r>
          </a:p>
          <a:p>
            <a:r>
              <a:rPr lang="en-US" dirty="0" smtClean="0"/>
              <a:t>Ability to contact emergency services.</a:t>
            </a:r>
          </a:p>
          <a:p>
            <a:r>
              <a:rPr lang="en-US" dirty="0" smtClean="0"/>
              <a:t>Expandable to detect unattended children in hot vehicle.</a:t>
            </a:r>
          </a:p>
        </p:txBody>
      </p:sp>
    </p:spTree>
    <p:extLst>
      <p:ext uri="{BB962C8B-B14F-4D97-AF65-F5344CB8AC3E}">
        <p14:creationId xmlns:p14="http://schemas.microsoft.com/office/powerpoint/2010/main" val="31799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Android?</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6" name="Content Placeholder 3"/>
          <p:cNvSpPr>
            <a:spLocks noGrp="1"/>
          </p:cNvSpPr>
          <p:nvPr>
            <p:ph sz="half" idx="1"/>
          </p:nvPr>
        </p:nvSpPr>
        <p:spPr>
          <a:xfrm>
            <a:off x="304800" y="1600200"/>
            <a:ext cx="4038600" cy="4681728"/>
          </a:xfrm>
        </p:spPr>
        <p:txBody>
          <a:bodyPr>
            <a:normAutofit/>
          </a:bodyPr>
          <a:lstStyle/>
          <a:p>
            <a:pPr marL="285750" indent="-285750">
              <a:buFont typeface="Arial" panose="020B0604020202020204" pitchFamily="34" charset="0"/>
              <a:buChar char="•"/>
            </a:pPr>
            <a:r>
              <a:rPr lang="en-US" dirty="0"/>
              <a:t>Bluetooth LE capability.</a:t>
            </a:r>
          </a:p>
          <a:p>
            <a:pPr marL="285750" indent="-285750">
              <a:buFont typeface="Arial" panose="020B0604020202020204" pitchFamily="34" charset="0"/>
              <a:buChar char="•"/>
            </a:pPr>
            <a:r>
              <a:rPr lang="en-US" dirty="0"/>
              <a:t>NFC capability.</a:t>
            </a:r>
          </a:p>
          <a:p>
            <a:pPr marL="285750" indent="-285750">
              <a:buFont typeface="Arial" panose="020B0604020202020204" pitchFamily="34" charset="0"/>
              <a:buChar char="•"/>
            </a:pPr>
            <a:r>
              <a:rPr lang="en-US" dirty="0"/>
              <a:t>Open Source Platform.</a:t>
            </a:r>
          </a:p>
          <a:p>
            <a:pPr marL="285750" indent="-285750">
              <a:buFont typeface="Arial" panose="020B0604020202020204" pitchFamily="34" charset="0"/>
              <a:buChar char="•"/>
            </a:pPr>
            <a:r>
              <a:rPr lang="en-US" dirty="0"/>
              <a:t>Wi-Fi Direct.</a:t>
            </a:r>
          </a:p>
          <a:p>
            <a:pPr marL="285750" indent="-285750">
              <a:buFont typeface="Arial" panose="020B0604020202020204" pitchFamily="34" charset="0"/>
              <a:buChar char="•"/>
            </a:pPr>
            <a:r>
              <a:rPr lang="en-US" dirty="0"/>
              <a:t>Easy transition for our developers.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451" y="1524000"/>
            <a:ext cx="2120508" cy="4620373"/>
          </a:xfrm>
          <a:prstGeom prst="rect">
            <a:avLst/>
          </a:prstGeom>
        </p:spPr>
      </p:pic>
    </p:spTree>
    <p:extLst>
      <p:ext uri="{BB962C8B-B14F-4D97-AF65-F5344CB8AC3E}">
        <p14:creationId xmlns:p14="http://schemas.microsoft.com/office/powerpoint/2010/main" val="38370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Raspberry Pi?</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4" name="Content Placeholder 3"/>
          <p:cNvSpPr>
            <a:spLocks noGrp="1"/>
          </p:cNvSpPr>
          <p:nvPr>
            <p:ph sz="half" idx="1"/>
          </p:nvPr>
        </p:nvSpPr>
        <p:spPr>
          <a:xfrm>
            <a:off x="301752" y="1566672"/>
            <a:ext cx="4038600" cy="4681728"/>
          </a:xfrm>
        </p:spPr>
        <p:txBody>
          <a:bodyPr/>
          <a:lstStyle/>
          <a:p>
            <a:pPr marL="285750" indent="-285750">
              <a:buFont typeface="Arial" panose="020B0604020202020204" pitchFamily="34" charset="0"/>
              <a:buChar char="•"/>
            </a:pPr>
            <a:r>
              <a:rPr lang="en-US" dirty="0"/>
              <a:t>Saves smart phone battery by offloading sensor querying from phone.</a:t>
            </a:r>
          </a:p>
          <a:p>
            <a:pPr marL="285750" indent="-285750">
              <a:buFont typeface="Arial" panose="020B0604020202020204" pitchFamily="34" charset="0"/>
              <a:buChar char="•"/>
            </a:pPr>
            <a:r>
              <a:rPr lang="en-US" dirty="0"/>
              <a:t>Expandable via USB capabilities.</a:t>
            </a:r>
          </a:p>
          <a:p>
            <a:pPr marL="285750" indent="-285750">
              <a:buFont typeface="Arial" panose="020B0604020202020204" pitchFamily="34" charset="0"/>
              <a:buChar char="•"/>
            </a:pPr>
            <a:r>
              <a:rPr lang="en-US" dirty="0"/>
              <a:t>Runs Linux distributions.</a:t>
            </a:r>
          </a:p>
          <a:p>
            <a:pPr marL="285750" indent="-285750">
              <a:buFont typeface="Arial" panose="020B0604020202020204" pitchFamily="34" charset="0"/>
              <a:buChar char="•"/>
            </a:pPr>
            <a:r>
              <a:rPr lang="en-US" dirty="0"/>
              <a:t>Powered by vehicle</a:t>
            </a:r>
            <a:r>
              <a:rPr lang="en-US" dirty="0" smtClean="0"/>
              <a: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733" y="2362200"/>
            <a:ext cx="412229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20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NFC Tags</a:t>
            </a:r>
            <a:endParaRPr lang="en-US" dirty="0"/>
          </a:p>
        </p:txBody>
      </p:sp>
      <p:sp>
        <p:nvSpPr>
          <p:cNvPr id="3" name="Footer Placeholder 2"/>
          <p:cNvSpPr>
            <a:spLocks noGrp="1"/>
          </p:cNvSpPr>
          <p:nvPr>
            <p:ph type="ftr" sz="quarter" idx="11"/>
          </p:nvPr>
        </p:nvSpPr>
        <p:spPr/>
        <p:txBody>
          <a:bodyPr/>
          <a:lstStyle/>
          <a:p>
            <a:r>
              <a:rPr lang="en-US" smtClean="0"/>
              <a:t>© 2013-2014 Computer Science Department, Texas Christian University  </a:t>
            </a:r>
            <a:endParaRPr lang="en-US" dirty="0"/>
          </a:p>
        </p:txBody>
      </p:sp>
      <p:sp>
        <p:nvSpPr>
          <p:cNvPr id="4" name="Content Placeholder 3"/>
          <p:cNvSpPr>
            <a:spLocks noGrp="1"/>
          </p:cNvSpPr>
          <p:nvPr>
            <p:ph sz="half" idx="1"/>
          </p:nvPr>
        </p:nvSpPr>
        <p:spPr>
          <a:xfrm>
            <a:off x="301752" y="1566672"/>
            <a:ext cx="4038600" cy="4681728"/>
          </a:xfrm>
        </p:spPr>
        <p:txBody>
          <a:bodyPr/>
          <a:lstStyle/>
          <a:p>
            <a:pPr marL="285750" indent="-285750">
              <a:buFont typeface="Arial" panose="020B0604020202020204" pitchFamily="34" charset="0"/>
              <a:buChar char="•"/>
            </a:pPr>
            <a:r>
              <a:rPr lang="en-US" dirty="0"/>
              <a:t>Android compatible method for exchanging small pieces of data.</a:t>
            </a:r>
          </a:p>
          <a:p>
            <a:pPr marL="285750" indent="-285750">
              <a:buFont typeface="Arial" panose="020B0604020202020204" pitchFamily="34" charset="0"/>
              <a:buChar char="•"/>
            </a:pPr>
            <a:r>
              <a:rPr lang="en-US" dirty="0"/>
              <a:t>Used to start and shutdown our system.</a:t>
            </a:r>
          </a:p>
          <a:p>
            <a:pPr marL="285750" indent="-285750">
              <a:buFont typeface="Arial" panose="020B0604020202020204" pitchFamily="34" charset="0"/>
              <a:buChar char="•"/>
            </a:pPr>
            <a:r>
              <a:rPr lang="en-US" dirty="0"/>
              <a:t>Re-programmable data storage</a:t>
            </a:r>
            <a:r>
              <a:rPr lang="en-US" dirty="0" smtClean="0"/>
              <a:t>.</a:t>
            </a:r>
            <a:endParaRPr lang="en-US"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64974"/>
            <a:ext cx="2667000" cy="199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22574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34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sentation Template">
  <a:themeElements>
    <a:clrScheme name="Custom 1">
      <a:dk1>
        <a:sysClr val="windowText" lastClr="000000"/>
      </a:dk1>
      <a:lt1>
        <a:sysClr val="window" lastClr="FFFFFF"/>
      </a:lt1>
      <a:dk2>
        <a:srgbClr val="1F497D"/>
      </a:dk2>
      <a:lt2>
        <a:srgbClr val="CCC1D9"/>
      </a:lt2>
      <a:accent1>
        <a:srgbClr val="4F81BD"/>
      </a:accent1>
      <a:accent2>
        <a:srgbClr val="C0504D"/>
      </a:accent2>
      <a:accent3>
        <a:srgbClr val="5F497A"/>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215</TotalTime>
  <Words>2677</Words>
  <Application>Microsoft Office PowerPoint</Application>
  <PresentationFormat>On-screen Show (4:3)</PresentationFormat>
  <Paragraphs>476</Paragraphs>
  <Slides>42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Calibri</vt:lpstr>
      <vt:lpstr>G</vt:lpstr>
      <vt:lpstr>Georgia</vt:lpstr>
      <vt:lpstr>Times New Roman</vt:lpstr>
      <vt:lpstr>Wingdings</vt:lpstr>
      <vt:lpstr>Wingdings 2</vt:lpstr>
      <vt:lpstr>Presentation Template</vt:lpstr>
      <vt:lpstr>Visio</vt:lpstr>
      <vt:lpstr>PowerPoint Presentation</vt:lpstr>
      <vt:lpstr>Team</vt:lpstr>
      <vt:lpstr>Overview</vt:lpstr>
      <vt:lpstr>Project Background</vt:lpstr>
      <vt:lpstr>Texas Instruments Sensor Tags</vt:lpstr>
      <vt:lpstr>Project Description</vt:lpstr>
      <vt:lpstr>Why Android?</vt:lpstr>
      <vt:lpstr>Why Raspberry Pi?</vt:lpstr>
      <vt:lpstr>Use of NFC Tags</vt:lpstr>
      <vt:lpstr>Deliverables and Milestones</vt:lpstr>
      <vt:lpstr>Iteration 1</vt:lpstr>
      <vt:lpstr>Iteration 2</vt:lpstr>
      <vt:lpstr>Iteration 3</vt:lpstr>
      <vt:lpstr>Iteration 4</vt:lpstr>
      <vt:lpstr>System Environment</vt:lpstr>
      <vt:lpstr>Functional Requirements</vt:lpstr>
      <vt:lpstr>Functional Requirements</vt:lpstr>
      <vt:lpstr>Functional Requirements</vt:lpstr>
      <vt:lpstr>Functional Requirements</vt:lpstr>
      <vt:lpstr>Non-Functional Requirements</vt:lpstr>
      <vt:lpstr>System Architecture</vt:lpstr>
      <vt:lpstr>Use-Cases: User Interaction</vt:lpstr>
      <vt:lpstr>User Profile</vt:lpstr>
      <vt:lpstr>Vehicle Profile</vt:lpstr>
      <vt:lpstr>NFC Start</vt:lpstr>
      <vt:lpstr>System Information</vt:lpstr>
      <vt:lpstr>NFC Shutdown</vt:lpstr>
      <vt:lpstr>Use-Cases: On Board Control Unit</vt:lpstr>
      <vt:lpstr>Startup</vt:lpstr>
      <vt:lpstr>Collect TI Sensor Data</vt:lpstr>
      <vt:lpstr>Collision Detection</vt:lpstr>
      <vt:lpstr>Shutdown</vt:lpstr>
      <vt:lpstr>Respond to Phone Requests</vt:lpstr>
      <vt:lpstr>Use-Cases: Smart Phone</vt:lpstr>
      <vt:lpstr>Startup System</vt:lpstr>
      <vt:lpstr>Display System Data</vt:lpstr>
      <vt:lpstr>Collect Phone Sensor Data</vt:lpstr>
      <vt:lpstr>Collision Detection</vt:lpstr>
      <vt:lpstr>Ask if User is Okay</vt:lpstr>
      <vt:lpstr>Respond to OBCU Requests</vt:lpstr>
      <vt:lpstr>Shutdown System</vt:lpstr>
      <vt:lpstr>Questions?</vt:lpstr>
    </vt:vector>
  </TitlesOfParts>
  <Company>Texas Christian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tr_admin</dc:creator>
  <cp:lastModifiedBy>Eric Elsken</cp:lastModifiedBy>
  <cp:revision>41</cp:revision>
  <dcterms:created xsi:type="dcterms:W3CDTF">2013-11-19T22:32:45Z</dcterms:created>
  <dcterms:modified xsi:type="dcterms:W3CDTF">2013-11-21T18:12:37Z</dcterms:modified>
</cp:coreProperties>
</file>