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2" r:id="rId3"/>
    <p:sldId id="264" r:id="rId4"/>
    <p:sldId id="265" r:id="rId5"/>
    <p:sldId id="269" r:id="rId6"/>
    <p:sldId id="266" r:id="rId7"/>
    <p:sldId id="303" r:id="rId8"/>
    <p:sldId id="267" r:id="rId9"/>
    <p:sldId id="301" r:id="rId10"/>
    <p:sldId id="268" r:id="rId11"/>
    <p:sldId id="320" r:id="rId12"/>
    <p:sldId id="329" r:id="rId13"/>
    <p:sldId id="321" r:id="rId14"/>
    <p:sldId id="319" r:id="rId15"/>
    <p:sldId id="277" r:id="rId16"/>
    <p:sldId id="278" r:id="rId17"/>
    <p:sldId id="331" r:id="rId18"/>
    <p:sldId id="330" r:id="rId19"/>
    <p:sldId id="308" r:id="rId20"/>
    <p:sldId id="322" r:id="rId21"/>
    <p:sldId id="325" r:id="rId22"/>
    <p:sldId id="328" r:id="rId23"/>
    <p:sldId id="332" r:id="rId24"/>
    <p:sldId id="31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2203" autoAdjust="0"/>
  </p:normalViewPr>
  <p:slideViewPr>
    <p:cSldViewPr>
      <p:cViewPr>
        <p:scale>
          <a:sx n="110" d="100"/>
          <a:sy n="110" d="100"/>
        </p:scale>
        <p:origin x="-1008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C910E-B81D-4523-B11D-0EB7BF75ABA7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B7A44-B582-49B4-A52D-13797FD7A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25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71929-EAD9-435A-B829-72560F705CFB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B2A65-EA57-49CB-B191-624671263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2A65-EA57-49CB-B191-6246712638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2A65-EA57-49CB-B191-6246712638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="1" cap="all" spc="250" baseline="0">
                <a:solidFill>
                  <a:schemeClr val="bg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1474-B1EC-4879-BBBF-087D654D7A24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334000" cy="365760"/>
          </a:xfrm>
        </p:spPr>
        <p:txBody>
          <a:bodyPr/>
          <a:lstStyle/>
          <a:p>
            <a:r>
              <a:rPr lang="en-US" dirty="0" smtClean="0"/>
              <a:t>© 2013-2014 Computer Science Department, Texas Christian University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baseline="0">
                <a:solidFill>
                  <a:schemeClr val="bg1"/>
                </a:solidFill>
              </a:defRPr>
            </a:lvl2pPr>
            <a:lvl4pPr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9739-08F4-4992-B63F-23F93EE04106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410200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>
            <a:lvl2pPr>
              <a:defRPr baseline="0">
                <a:solidFill>
                  <a:schemeClr val="bg1"/>
                </a:solidFill>
              </a:defRPr>
            </a:lvl2pPr>
            <a:lvl4pPr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4445-578E-4855-A49F-5925CA8BE5B2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334000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>
            <a:lvl1pPr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059F-0206-4E1B-951E-9F0A54488C7B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2pPr>
              <a:buClr>
                <a:schemeClr val="accent3">
                  <a:lumMod val="50000"/>
                </a:schemeClr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accent3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  <a:lvl5pPr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7B9-A234-4267-80AC-F87294A8324E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3AAD566-B6EB-489B-89BC-2C0A96D6A3DA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  <a:lvl2pPr eaLnBrk="1" latinLnBrk="0" hangingPunct="1">
              <a:defRPr baseline="0">
                <a:solidFill>
                  <a:schemeClr val="bg1"/>
                </a:solidFill>
              </a:defRPr>
            </a:lvl2pPr>
            <a:lvl3pPr eaLnBrk="1" latinLnBrk="0" hangingPunct="1">
              <a:defRPr/>
            </a:lvl3pPr>
            <a:lvl4pPr eaLnBrk="1" latinLnBrk="0" hangingPunct="1"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  <a:lvl5pPr eaLnBrk="1" latinLnBrk="0" hangingPunct="1"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  <a:lvl2pPr>
              <a:defRPr baseline="0">
                <a:solidFill>
                  <a:schemeClr val="bg1"/>
                </a:solidFill>
              </a:defRPr>
            </a:lvl2pPr>
            <a:lvl4pPr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FF9AF-166D-4D44-BD13-185BF02A944A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5181600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>
            <a:lvl1pPr marL="274320" indent="-274320" eaLnBrk="1" latinLnBrk="0" hangingPunct="1">
              <a:defRPr kumimoji="0" lang="en-US" sz="2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eaLnBrk="1" latinLnBrk="0" hangingPunct="1">
              <a:defRPr kumimoji="0" lang="en-US" sz="2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eaLnBrk="1" latinLnBrk="0" hangingPunct="1">
              <a:defRPr/>
            </a:lvl3pPr>
            <a:lvl4pPr eaLnBrk="1" latinLnBrk="0" hangingPunct="1"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  <a:lvl5pPr eaLnBrk="1" latinLnBrk="0" hangingPunct="1">
              <a:defRPr/>
            </a:lvl5pPr>
          </a:lstStyle>
          <a:p>
            <a:pPr marL="274320" lvl="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85000"/>
              <a:buFont typeface="Wingdings 2"/>
              <a:buChar char=""/>
            </a:pPr>
            <a:r>
              <a:rPr lang="en-US" dirty="0" smtClean="0"/>
              <a:t>Click to edit Master text styles</a:t>
            </a:r>
          </a:p>
          <a:p>
            <a:pPr marL="548640" lvl="1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"/>
              <a:buChar char=""/>
            </a:pPr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>
            <a:lvl2pPr>
              <a:defRPr baseline="0">
                <a:solidFill>
                  <a:schemeClr val="bg1"/>
                </a:solidFill>
              </a:defRPr>
            </a:lvl2pPr>
            <a:lvl4pPr>
              <a:defRPr baseline="0">
                <a:solidFill>
                  <a:schemeClr val="bg1">
                    <a:lumMod val="9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>
            <a:lvl1pPr>
              <a:defRPr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2C91-DFCB-4B1D-A401-4CF34E2058F5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410200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8B03A-43A0-40E3-AF9D-7062B5AB1113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5334000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3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>
            <a:lvl2pPr>
              <a:defRPr baseline="0">
                <a:solidFill>
                  <a:schemeClr val="accent3">
                    <a:lumMod val="50000"/>
                  </a:schemeClr>
                </a:solidFill>
              </a:defRPr>
            </a:lvl2pPr>
            <a:lvl4pPr>
              <a:defRPr baseline="0">
                <a:solidFill>
                  <a:schemeClr val="accent3">
                    <a:lumMod val="50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7C294-20E9-41A4-8DD8-71306497D178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5108448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3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C8F75AF-D180-4A75-816A-5ACDA5400D2C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5260848" cy="365760"/>
          </a:xfrm>
        </p:spPr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FEDDDEE-802F-4A23-9EE8-D5CB7B9D47ED}" type="datetime1">
              <a:rPr lang="en-US" smtClean="0"/>
              <a:t>2/4/2014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5105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052C8-0D21-45C2-9769-CA204832C8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kern="1200" baseline="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"/>
        <a:buChar char=""/>
        <a:defRPr kumimoji="0" sz="2200" kern="120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4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76600"/>
            <a:ext cx="6096000" cy="914400"/>
          </a:xfrm>
          <a:solidFill>
            <a:schemeClr val="bg1">
              <a:alpha val="0"/>
            </a:schemeClr>
          </a:solidFill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Faculty Presentation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02/04/14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caseystephens\Desktop\repository1314frogstar\trunk\graphics\FrogStarLogo_Alpha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3" y="457200"/>
            <a:ext cx="7681913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2013-2014 Computer Science Department, Texas Christian University</a:t>
            </a:r>
          </a:p>
          <a:p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OBCU - Raspberry Pi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1752" y="1566672"/>
            <a:ext cx="4038600" cy="46817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</a:p>
          <a:p>
            <a:pPr lvl="1">
              <a:buClr>
                <a:schemeClr val="accent3">
                  <a:lumMod val="50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Inexpensive</a:t>
            </a:r>
          </a:p>
          <a:p>
            <a:pPr lvl="1">
              <a:buClr>
                <a:schemeClr val="accent3">
                  <a:lumMod val="50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via SD Card</a:t>
            </a:r>
          </a:p>
          <a:p>
            <a:pPr lvl="1">
              <a:buClr>
                <a:schemeClr val="accent3">
                  <a:lumMod val="50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Expandable via USB</a:t>
            </a:r>
          </a:p>
          <a:p>
            <a:pPr lvl="2">
              <a:buClr>
                <a:schemeClr val="accent3">
                  <a:lumMod val="50000"/>
                </a:schemeClr>
              </a:buClr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On-Board Control Unit (OBCU)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Offloads sensor querying from phone.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Linux distributions.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Powered by vehicle.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33" y="2362200"/>
            <a:ext cx="412229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 Phone Components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FrogStar App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 information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Vehicle database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NFC capability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Technician mode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Service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 Service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 engine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querying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43150"/>
            <a:ext cx="49911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1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35280" y="1673352"/>
            <a:ext cx="8503920" cy="4575048"/>
          </a:xfrm>
        </p:spPr>
        <p:txBody>
          <a:bodyPr/>
          <a:lstStyle/>
          <a:p>
            <a:pPr lvl="1">
              <a:buSzPct val="104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Entity-Relationship Model</a:t>
            </a: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ct val="104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13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28858"/>
            <a:ext cx="8458200" cy="40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362200"/>
            <a:ext cx="68865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OBCU (Raspberry Pi) Components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 program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server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 phone communication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LE server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attributes (GATT)</a:t>
            </a:r>
          </a:p>
          <a:p>
            <a:pPr lvl="1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SensorTag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querying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 engine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24" y="1676400"/>
            <a:ext cx="50120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8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Architecture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83201"/>
            <a:ext cx="5191125" cy="492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Requirements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35280" y="1673352"/>
            <a:ext cx="8503920" cy="4498848"/>
          </a:xfrm>
        </p:spPr>
        <p:txBody>
          <a:bodyPr/>
          <a:lstStyle/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NFC tag shall be used to hold network information – this tag may be scanned by a user to toggle the system on and off.  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smart phone application shall collect its own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accelerometer, gyroscope, and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 readings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if there has been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accident.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OBCU shall query and collect the TI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SensorTags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readings to determine if there has been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accident.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Requirements (cont.)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35280" y="1676400"/>
            <a:ext cx="8503920" cy="4572000"/>
          </a:xfrm>
        </p:spPr>
        <p:txBody>
          <a:bodyPr>
            <a:normAutofit lnSpcReduction="10000"/>
          </a:bodyPr>
          <a:lstStyle/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smart phone shall respond to OBCU requests for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detection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OBCU shall respond to smart phone requests pertaining to system health and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detection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Upon accident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smart phone application shall give the user an option to confirm whether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occurred.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phone shall alert the proper authorities in the event of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user confirms the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or does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8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534400" cy="75882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Accident Detection Sequence Diagram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14400"/>
            <a:ext cx="6043756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9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534400" cy="75882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Ask if Unharmed Sequence Diagram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914400"/>
            <a:ext cx="541972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0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43200" y="5634077"/>
            <a:ext cx="8534400" cy="75882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Diagram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7541"/>
            <a:ext cx="6808695" cy="611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6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503920" cy="4572000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Stockton Ackermann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 Lead &amp; Android Application Developer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Nicholas Capurso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Lead &amp; Network Engineer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Elsken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Lead &amp; General Programmer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Myrella Garcia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 Developer &amp; Android Application Developer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Stephens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 Application Developer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Woodworth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Lead, Network Engineer &amp; Website Developer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Issues &amp; Solutions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 browser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compatibility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emulator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SensorTag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Inter-device communication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Wi-Fi Direct vs. Bluetooth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Server – Python vs. C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Android database programming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Interprocess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communication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Progress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Support &amp; Development Environment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Android training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UI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Vehicle database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NFC capability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 querying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Iteration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accident detection algorithms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Android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 of system testing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CR_20140203_194325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075" y="1527175"/>
            <a:ext cx="2573338" cy="4572000"/>
          </a:xfrm>
        </p:spPr>
      </p:pic>
    </p:spTree>
    <p:extLst>
      <p:ext uri="{BB962C8B-B14F-4D97-AF65-F5344CB8AC3E}">
        <p14:creationId xmlns:p14="http://schemas.microsoft.com/office/powerpoint/2010/main" val="35005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Background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Description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Hardware 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Components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Architecture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Issues &amp; Solutions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Progress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Iteration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lnSpc>
                <a:spcPct val="90000"/>
              </a:lnSpc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2013-2014 Computer Science Department, Texas Christian University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Pre-existing systems.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OnStar and other proprietary systems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detection.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Roadside assistance.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Contacts emergency services.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and not widely available.</a:t>
            </a: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SensorTags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FrogStar</a:t>
            </a:r>
          </a:p>
          <a:p>
            <a:endParaRPr lang="en-US" dirty="0" smtClean="0">
              <a:solidFill>
                <a:srgbClr val="4031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Description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5280" y="1676400"/>
            <a:ext cx="8503920" cy="457200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 detection.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 smart phone and TI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SensorTag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readings to detect accidents.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Redundant computations between smart phone and on-board control unit (OBCU).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Near Field Communication (NFC) and Bluetooth 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Ability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contact emergency services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99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Texas Instruments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SensorTags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5280" y="1600200"/>
            <a:ext cx="8503920" cy="197815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Inexpensive.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LE capability.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12752"/>
            <a:ext cx="3505200" cy="262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749475"/>
            <a:ext cx="4759442" cy="23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Texas Instruments Sensor Tags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1752" y="1447800"/>
            <a:ext cx="4038600" cy="46055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Accelerometer - a device that measures acceleration, or the rate at which speed changes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447800"/>
            <a:ext cx="4038600" cy="4605528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Gyroscope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 that measures orientation in terms of yaw, roll, and pitch.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developer.android.com/images/axis_dev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81374"/>
            <a:ext cx="21431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formula1-dictionary.net/Images/motion_yaw_pitch_ro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90785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4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Android?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38600" cy="46817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capability.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NFC capability.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Source Platform.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transition for our developers.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51" y="1524000"/>
            <a:ext cx="2120508" cy="46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of NFC Tags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2013-2014 Computer Science Department, Texas Christian University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1752" y="1566672"/>
            <a:ext cx="4038600" cy="46817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Android-compatible method for exchanging small pieces of data.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Convenient way to start and shutdown the system.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Re-programmable data storage.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4974"/>
            <a:ext cx="2667000" cy="199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22574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3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Templat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B6A6C9"/>
      </a:lt2>
      <a:accent1>
        <a:srgbClr val="4F81BD"/>
      </a:accent1>
      <a:accent2>
        <a:srgbClr val="C0504D"/>
      </a:accent2>
      <a:accent3>
        <a:srgbClr val="5F497A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700</TotalTime>
  <Words>773</Words>
  <Application>Microsoft Office PowerPoint</Application>
  <PresentationFormat>On-screen Show (4:3)</PresentationFormat>
  <Paragraphs>159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Presentation Template</vt:lpstr>
      <vt:lpstr>PowerPoint Presentation</vt:lpstr>
      <vt:lpstr>Team</vt:lpstr>
      <vt:lpstr>Overview</vt:lpstr>
      <vt:lpstr>Project Background</vt:lpstr>
      <vt:lpstr>Project Description</vt:lpstr>
      <vt:lpstr>Texas Instruments SensorTags</vt:lpstr>
      <vt:lpstr>Texas Instruments Sensor Tags</vt:lpstr>
      <vt:lpstr>Why Android?</vt:lpstr>
      <vt:lpstr>Use of NFC Tags</vt:lpstr>
      <vt:lpstr>OBCU - Raspberry Pi</vt:lpstr>
      <vt:lpstr>Smart Phone Components </vt:lpstr>
      <vt:lpstr>Database</vt:lpstr>
      <vt:lpstr>OBCU (Raspberry Pi) Components</vt:lpstr>
      <vt:lpstr>System Architecture</vt:lpstr>
      <vt:lpstr>Key Requirements</vt:lpstr>
      <vt:lpstr>Key Requirements (cont.)</vt:lpstr>
      <vt:lpstr>Accident Detection Sequence Diagram</vt:lpstr>
      <vt:lpstr>Ask if Unharmed Sequence Diagram</vt:lpstr>
      <vt:lpstr>State Diagram</vt:lpstr>
      <vt:lpstr>Significant Issues &amp; Solutions</vt:lpstr>
      <vt:lpstr>Current Progress</vt:lpstr>
      <vt:lpstr>Iteration 3</vt:lpstr>
      <vt:lpstr>Demo</vt:lpstr>
      <vt:lpstr>Questions?</vt:lpstr>
    </vt:vector>
  </TitlesOfParts>
  <Company>Texas Christian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tr_admin</dc:creator>
  <cp:lastModifiedBy>tr_admin</cp:lastModifiedBy>
  <cp:revision>93</cp:revision>
  <dcterms:created xsi:type="dcterms:W3CDTF">2013-11-19T22:32:45Z</dcterms:created>
  <dcterms:modified xsi:type="dcterms:W3CDTF">2014-02-04T19:59:43Z</dcterms:modified>
</cp:coreProperties>
</file>