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37"/>
  </p:notesMasterIdLst>
  <p:sldIdLst>
    <p:sldId id="256" r:id="rId2"/>
    <p:sldId id="304" r:id="rId3"/>
    <p:sldId id="259" r:id="rId4"/>
    <p:sldId id="290" r:id="rId5"/>
    <p:sldId id="291" r:id="rId6"/>
    <p:sldId id="292" r:id="rId7"/>
    <p:sldId id="293" r:id="rId8"/>
    <p:sldId id="261" r:id="rId9"/>
    <p:sldId id="305" r:id="rId10"/>
    <p:sldId id="299" r:id="rId11"/>
    <p:sldId id="300" r:id="rId12"/>
    <p:sldId id="301" r:id="rId13"/>
    <p:sldId id="262" r:id="rId14"/>
    <p:sldId id="296" r:id="rId15"/>
    <p:sldId id="297" r:id="rId16"/>
    <p:sldId id="263" r:id="rId17"/>
    <p:sldId id="264" r:id="rId18"/>
    <p:sldId id="276" r:id="rId19"/>
    <p:sldId id="277" r:id="rId20"/>
    <p:sldId id="278" r:id="rId21"/>
    <p:sldId id="279" r:id="rId22"/>
    <p:sldId id="307" r:id="rId23"/>
    <p:sldId id="280" r:id="rId24"/>
    <p:sldId id="281" r:id="rId25"/>
    <p:sldId id="282" r:id="rId26"/>
    <p:sldId id="283" r:id="rId27"/>
    <p:sldId id="284" r:id="rId28"/>
    <p:sldId id="285" r:id="rId29"/>
    <p:sldId id="306" r:id="rId30"/>
    <p:sldId id="286" r:id="rId31"/>
    <p:sldId id="287" r:id="rId32"/>
    <p:sldId id="309" r:id="rId33"/>
    <p:sldId id="288" r:id="rId34"/>
    <p:sldId id="310" r:id="rId35"/>
    <p:sldId id="289"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684" autoAdjust="0"/>
    <p:restoredTop sz="86463" autoAdjust="0"/>
  </p:normalViewPr>
  <p:slideViewPr>
    <p:cSldViewPr>
      <p:cViewPr>
        <p:scale>
          <a:sx n="77" d="100"/>
          <a:sy n="77" d="100"/>
        </p:scale>
        <p:origin x="-690" y="-480"/>
      </p:cViewPr>
      <p:guideLst>
        <p:guide orient="horz" pos="2160"/>
        <p:guide pos="2880"/>
      </p:guideLst>
    </p:cSldViewPr>
  </p:slideViewPr>
  <p:outlineViewPr>
    <p:cViewPr>
      <p:scale>
        <a:sx n="33" d="100"/>
        <a:sy n="33" d="100"/>
      </p:scale>
      <p:origin x="0" y="5196"/>
    </p:cViewPr>
  </p:outlin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6E89B1C-7F65-4839-86A8-4C3DFACCEB42}" type="datetimeFigureOut">
              <a:rPr lang="en-US"/>
              <a:pPr>
                <a:defRPr/>
              </a:pPr>
              <a:t>4/28/2011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3C1AB24-628A-40AD-92B9-012FDBC49F9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Sean</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Alex</a:t>
            </a:r>
          </a:p>
        </p:txBody>
      </p:sp>
      <p:sp>
        <p:nvSpPr>
          <p:cNvPr id="706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23DEC2-7FC7-43CF-BE05-976DAB6C4C76}"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err="1" smtClean="0"/>
              <a:t>Anh</a:t>
            </a:r>
            <a:endParaRPr lang="en-US" b="1" dirty="0"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D6818A-31CC-4DAF-A64E-ED7491AD2AF6}"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Michael</a:t>
            </a:r>
          </a:p>
          <a:p>
            <a:pPr eaLnBrk="1" hangingPunct="1">
              <a:spcBef>
                <a:spcPct val="0"/>
              </a:spcBef>
            </a:pPr>
            <a:endParaRPr lang="en-US" dirty="0" smtClean="0"/>
          </a:p>
          <a:p>
            <a:pPr eaLnBrk="1" hangingPunct="1">
              <a:spcBef>
                <a:spcPct val="0"/>
              </a:spcBef>
            </a:pPr>
            <a:r>
              <a:rPr lang="en-US" dirty="0" smtClean="0"/>
              <a:t>All communication goes through the database, no individual component talks to another component.</a:t>
            </a:r>
          </a:p>
          <a:p>
            <a:pPr eaLnBrk="1" hangingPunct="1">
              <a:spcBef>
                <a:spcPct val="0"/>
              </a:spcBef>
            </a:pPr>
            <a:endParaRPr lang="en-US" dirty="0" smtClean="0"/>
          </a:p>
          <a:p>
            <a:pPr eaLnBrk="1" hangingPunct="1">
              <a:spcBef>
                <a:spcPct val="0"/>
              </a:spcBef>
            </a:pPr>
            <a:r>
              <a:rPr lang="en-US" dirty="0" smtClean="0"/>
              <a:t>Healing Vision application:</a:t>
            </a:r>
          </a:p>
          <a:p>
            <a:pPr eaLnBrk="1" hangingPunct="1">
              <a:spcBef>
                <a:spcPct val="0"/>
              </a:spcBef>
            </a:pPr>
            <a:r>
              <a:rPr lang="en-US" dirty="0" smtClean="0"/>
              <a:t>-clinician portal to the database, add, edit patient information</a:t>
            </a:r>
          </a:p>
          <a:p>
            <a:pPr eaLnBrk="1" hangingPunct="1">
              <a:spcBef>
                <a:spcPct val="0"/>
              </a:spcBef>
            </a:pPr>
            <a:r>
              <a:rPr lang="en-US" dirty="0" smtClean="0"/>
              <a:t>-query, report, print</a:t>
            </a:r>
          </a:p>
          <a:p>
            <a:pPr eaLnBrk="1" hangingPunct="1">
              <a:spcBef>
                <a:spcPct val="0"/>
              </a:spcBef>
            </a:pPr>
            <a:endParaRPr lang="en-US" dirty="0" smtClean="0"/>
          </a:p>
          <a:p>
            <a:pPr eaLnBrk="1" hangingPunct="1">
              <a:spcBef>
                <a:spcPct val="0"/>
              </a:spcBef>
            </a:pPr>
            <a:r>
              <a:rPr lang="en-US" dirty="0" smtClean="0"/>
              <a:t>iPad:</a:t>
            </a:r>
          </a:p>
          <a:p>
            <a:pPr eaLnBrk="1" hangingPunct="1">
              <a:spcBef>
                <a:spcPct val="0"/>
              </a:spcBef>
            </a:pPr>
            <a:r>
              <a:rPr lang="en-US" dirty="0" smtClean="0"/>
              <a:t>- Framework, games</a:t>
            </a:r>
          </a:p>
          <a:p>
            <a:pPr eaLnBrk="1" hangingPunct="1">
              <a:spcBef>
                <a:spcPct val="0"/>
              </a:spcBef>
            </a:pPr>
            <a:r>
              <a:rPr lang="en-US" dirty="0" smtClean="0"/>
              <a:t>-local database, mobile</a:t>
            </a:r>
          </a:p>
          <a:p>
            <a:pPr eaLnBrk="1" hangingPunct="1">
              <a:spcBef>
                <a:spcPct val="0"/>
              </a:spcBef>
            </a:pPr>
            <a:r>
              <a:rPr lang="en-US" dirty="0" smtClean="0"/>
              <a:t>-upload data once on the network</a:t>
            </a:r>
          </a:p>
          <a:p>
            <a:pPr eaLnBrk="1" hangingPunct="1">
              <a:spcBef>
                <a:spcPct val="0"/>
              </a:spcBef>
            </a:pPr>
            <a:endParaRPr lang="en-US" dirty="0" smtClean="0"/>
          </a:p>
          <a:p>
            <a:pPr eaLnBrk="1" hangingPunct="1">
              <a:spcBef>
                <a:spcPct val="0"/>
              </a:spcBef>
            </a:pPr>
            <a:r>
              <a:rPr lang="en-US" dirty="0" smtClean="0"/>
              <a:t>Surface:</a:t>
            </a:r>
          </a:p>
          <a:p>
            <a:pPr eaLnBrk="1" hangingPunct="1">
              <a:spcBef>
                <a:spcPct val="0"/>
              </a:spcBef>
            </a:pPr>
            <a:r>
              <a:rPr lang="en-US" dirty="0" smtClean="0"/>
              <a:t>Framework – all incoming communication first goes through the framework and is then passed to the games.</a:t>
            </a:r>
          </a:p>
          <a:p>
            <a:pPr eaLnBrk="1" hangingPunct="1">
              <a:spcBef>
                <a:spcPct val="0"/>
              </a:spcBef>
            </a:pPr>
            <a:r>
              <a:rPr lang="en-US" dirty="0" smtClean="0"/>
              <a:t>Games – send data at the end of a play session</a:t>
            </a:r>
          </a:p>
          <a:p>
            <a:pPr eaLnBrk="1" hangingPunct="1">
              <a:spcBef>
                <a:spcPct val="0"/>
              </a:spcBef>
            </a:pPr>
            <a:endParaRPr lang="en-US" dirty="0" smtClean="0"/>
          </a:p>
          <a:p>
            <a:pPr eaLnBrk="1" hangingPunct="1">
              <a:spcBef>
                <a:spcPct val="0"/>
              </a:spcBef>
            </a:pPr>
            <a:r>
              <a:rPr lang="en-US" dirty="0" smtClean="0"/>
              <a:t>Database:</a:t>
            </a:r>
          </a:p>
          <a:p>
            <a:pPr eaLnBrk="1" hangingPunct="1">
              <a:spcBef>
                <a:spcPct val="0"/>
              </a:spcBef>
            </a:pPr>
            <a:r>
              <a:rPr lang="en-US" dirty="0" smtClean="0"/>
              <a:t>Microsoft SQL 2008 R2 – stores patient info, clinician info, game options and game data</a:t>
            </a:r>
          </a:p>
          <a:p>
            <a:pPr eaLnBrk="1" hangingPunct="1">
              <a:spcBef>
                <a:spcPct val="0"/>
              </a:spcBef>
            </a:pPr>
            <a:r>
              <a:rPr lang="en-US" dirty="0" smtClean="0"/>
              <a:t>Helper App – necessary to allow iPad to talk to SQL server. Objective C doesn’t have the capability to talk directly to the SQL server</a:t>
            </a:r>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83C880-9741-49C6-9E82-35E93E3868C7}"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Jeff</a:t>
            </a:r>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1F712C-76F2-4615-894C-B2D923938BA3}"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Jeff</a:t>
            </a:r>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B206CA-ECF2-4956-A52A-EB299B5D3DD3}"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Michael</a:t>
            </a:r>
          </a:p>
          <a:p>
            <a:pPr eaLnBrk="1" hangingPunct="1">
              <a:spcBef>
                <a:spcPct val="0"/>
              </a:spcBef>
            </a:pPr>
            <a:endParaRPr lang="en-US" dirty="0" smtClean="0"/>
          </a:p>
          <a:p>
            <a:pPr eaLnBrk="1" hangingPunct="1">
              <a:spcBef>
                <a:spcPct val="0"/>
              </a:spcBef>
            </a:pPr>
            <a:r>
              <a:rPr lang="en-US" dirty="0" smtClean="0"/>
              <a:t>Entity Attribute Value Model:</a:t>
            </a:r>
          </a:p>
          <a:p>
            <a:pPr eaLnBrk="1" hangingPunct="1">
              <a:spcBef>
                <a:spcPct val="0"/>
              </a:spcBef>
              <a:buFontTx/>
              <a:buChar char="-"/>
            </a:pPr>
            <a:r>
              <a:rPr lang="en-US" dirty="0" smtClean="0"/>
              <a:t>Entity – patient</a:t>
            </a:r>
          </a:p>
          <a:p>
            <a:pPr eaLnBrk="1" hangingPunct="1">
              <a:spcBef>
                <a:spcPct val="0"/>
              </a:spcBef>
              <a:buFontTx/>
              <a:buChar char="-"/>
            </a:pPr>
            <a:r>
              <a:rPr lang="en-US" dirty="0" smtClean="0"/>
              <a:t> Attribute – Attribute definitions</a:t>
            </a:r>
          </a:p>
          <a:p>
            <a:pPr eaLnBrk="1" hangingPunct="1">
              <a:spcBef>
                <a:spcPct val="0"/>
              </a:spcBef>
              <a:buFontTx/>
              <a:buChar char="-"/>
            </a:pPr>
            <a:r>
              <a:rPr lang="en-US" dirty="0" smtClean="0"/>
              <a:t> Value – Attributes data</a:t>
            </a:r>
          </a:p>
          <a:p>
            <a:pPr eaLnBrk="1" hangingPunct="1">
              <a:spcBef>
                <a:spcPct val="0"/>
              </a:spcBef>
              <a:buFontTx/>
              <a:buChar char="-"/>
            </a:pPr>
            <a:endParaRPr lang="en-US" dirty="0" smtClean="0"/>
          </a:p>
          <a:p>
            <a:pPr eaLnBrk="1" hangingPunct="1">
              <a:spcBef>
                <a:spcPct val="0"/>
              </a:spcBef>
              <a:buFontTx/>
              <a:buChar char="-"/>
            </a:pPr>
            <a:r>
              <a:rPr lang="en-US" dirty="0" smtClean="0"/>
              <a:t>EAV pros:</a:t>
            </a:r>
          </a:p>
          <a:p>
            <a:pPr eaLnBrk="1" hangingPunct="1">
              <a:spcBef>
                <a:spcPct val="0"/>
              </a:spcBef>
              <a:buFontTx/>
              <a:buChar char="-"/>
            </a:pPr>
            <a:r>
              <a:rPr lang="en-US" dirty="0" smtClean="0"/>
              <a:t>Flexibility for adding new patient attributes, easier to add new rows than new columns – fits in with the dynamic form generation in Healing Vision</a:t>
            </a:r>
          </a:p>
          <a:p>
            <a:pPr eaLnBrk="1" hangingPunct="1">
              <a:spcBef>
                <a:spcPct val="0"/>
              </a:spcBef>
              <a:buFontTx/>
              <a:buChar char="-"/>
            </a:pPr>
            <a:endParaRPr lang="en-US" dirty="0" smtClean="0"/>
          </a:p>
          <a:p>
            <a:pPr eaLnBrk="1" hangingPunct="1">
              <a:spcBef>
                <a:spcPct val="0"/>
              </a:spcBef>
              <a:buFontTx/>
              <a:buChar char="-"/>
            </a:pPr>
            <a:r>
              <a:rPr lang="en-US" dirty="0" smtClean="0"/>
              <a:t>EAV cons:</a:t>
            </a:r>
          </a:p>
          <a:p>
            <a:pPr eaLnBrk="1" hangingPunct="1">
              <a:spcBef>
                <a:spcPct val="0"/>
              </a:spcBef>
              <a:buFontTx/>
              <a:buChar char="-"/>
            </a:pPr>
            <a:r>
              <a:rPr lang="en-US" dirty="0" smtClean="0"/>
              <a:t>Makes querying much more complex – have to go through attribute ID fields and definitions</a:t>
            </a: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C3B456-042A-45D8-B1FF-5585E183DB16}"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Michael</a:t>
            </a:r>
          </a:p>
          <a:p>
            <a:pPr eaLnBrk="1" hangingPunct="1">
              <a:spcBef>
                <a:spcPct val="0"/>
              </a:spcBef>
            </a:pPr>
            <a:endParaRPr lang="en-US" dirty="0" smtClean="0"/>
          </a:p>
          <a:p>
            <a:pPr eaLnBrk="1" hangingPunct="1">
              <a:spcBef>
                <a:spcPct val="0"/>
              </a:spcBef>
            </a:pPr>
            <a:r>
              <a:rPr lang="en-US" dirty="0" smtClean="0"/>
              <a:t>Froggie Says Game Database:</a:t>
            </a:r>
          </a:p>
          <a:p>
            <a:pPr eaLnBrk="1" hangingPunct="1">
              <a:spcBef>
                <a:spcPct val="0"/>
              </a:spcBef>
            </a:pPr>
            <a:r>
              <a:rPr lang="en-US" dirty="0" smtClean="0"/>
              <a:t>- Simple Relational Model, makes querying simple but more difficult to add new game options later</a:t>
            </a:r>
          </a:p>
          <a:p>
            <a:pPr eaLnBrk="1" hangingPunct="1">
              <a:spcBef>
                <a:spcPct val="0"/>
              </a:spcBef>
            </a:pPr>
            <a:endParaRPr lang="en-US" dirty="0" smtClean="0"/>
          </a:p>
          <a:p>
            <a:pPr eaLnBrk="1" hangingPunct="1">
              <a:spcBef>
                <a:spcPct val="0"/>
              </a:spcBef>
              <a:buFontTx/>
              <a:buChar char="-"/>
            </a:pPr>
            <a:r>
              <a:rPr lang="en-US" dirty="0" smtClean="0"/>
              <a:t>Game stores the game name, date created, and where to find its options</a:t>
            </a:r>
          </a:p>
          <a:p>
            <a:pPr eaLnBrk="1" hangingPunct="1">
              <a:spcBef>
                <a:spcPct val="0"/>
              </a:spcBef>
              <a:buFontTx/>
              <a:buChar char="-"/>
            </a:pPr>
            <a:endParaRPr lang="en-US" dirty="0" smtClean="0"/>
          </a:p>
          <a:p>
            <a:pPr eaLnBrk="1" hangingPunct="1">
              <a:spcBef>
                <a:spcPct val="0"/>
              </a:spcBef>
              <a:buFontTx/>
              <a:buChar char="-"/>
            </a:pPr>
            <a:r>
              <a:rPr lang="en-US" dirty="0" smtClean="0"/>
              <a:t>Game Options has columns defining the available game options such as countdown timer, display type, etc.</a:t>
            </a:r>
          </a:p>
          <a:p>
            <a:pPr eaLnBrk="1" hangingPunct="1">
              <a:spcBef>
                <a:spcPct val="0"/>
              </a:spcBef>
              <a:buFontTx/>
              <a:buChar char="-"/>
            </a:pPr>
            <a:endParaRPr lang="en-US" dirty="0" smtClean="0"/>
          </a:p>
          <a:p>
            <a:pPr eaLnBrk="1" hangingPunct="1">
              <a:spcBef>
                <a:spcPct val="0"/>
              </a:spcBef>
              <a:buFontTx/>
              <a:buChar char="-"/>
            </a:pPr>
            <a:r>
              <a:rPr lang="en-US" dirty="0" smtClean="0"/>
              <a:t>Game Data stores data collected during patient gaming sessions – can be queried and reported on later. sequence length, overall button press rate, etc.</a:t>
            </a:r>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108CCC-69E8-41FD-BDFE-EDB9795597EF}"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err="1" smtClean="0"/>
              <a:t>Anh</a:t>
            </a:r>
            <a:endParaRPr lang="en-US" b="1" dirty="0" smtClean="0"/>
          </a:p>
        </p:txBody>
      </p:sp>
      <p:sp>
        <p:nvSpPr>
          <p:cNvPr id="727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2BFFF6-3192-4E2A-9B8A-91CEB4CAD5B0}"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Alex</a:t>
            </a:r>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8FC9AC-7F01-4485-8400-1CC55C0FE89C}"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Alex</a:t>
            </a:r>
          </a:p>
        </p:txBody>
      </p:sp>
      <p:sp>
        <p:nvSpPr>
          <p:cNvPr id="74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C56E3E-0E8B-4CB0-9540-27650E5D7DA5}"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Sean</a:t>
            </a:r>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6B885E-0871-4110-9929-123155B9106F}"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Alex</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Michael</a:t>
            </a:r>
          </a:p>
          <a:p>
            <a:pPr eaLnBrk="1" hangingPunct="1">
              <a:spcBef>
                <a:spcPct val="0"/>
              </a:spcBef>
            </a:pPr>
            <a:endParaRPr lang="en-US" dirty="0" smtClean="0"/>
          </a:p>
          <a:p>
            <a:pPr eaLnBrk="1" hangingPunct="1">
              <a:spcBef>
                <a:spcPct val="0"/>
              </a:spcBef>
            </a:pPr>
            <a:r>
              <a:rPr lang="en-US" dirty="0" smtClean="0"/>
              <a:t>Some example game data from Froggie Says, pattern matching game. Note the sequence lengths, also shows you where the patient made the mistake and what the correct button press should have been. Hardware type, date played, patient internal ID which is internal only.</a:t>
            </a:r>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154DC7-6CA7-4DA9-89AB-D5386FB9914B}"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Anh</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Anh</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Alex</a:t>
            </a:r>
          </a:p>
        </p:txBody>
      </p:sp>
      <p:sp>
        <p:nvSpPr>
          <p:cNvPr id="757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754031-D86B-4A29-8C24-FE3AEFD5003A}"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Alex</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Anh</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Anh</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Jeff</a:t>
            </a:r>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86E0F5-7CCF-4369-99AA-15B88D19E1A3}"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Alex</a:t>
            </a:r>
          </a:p>
        </p:txBody>
      </p:sp>
      <p:sp>
        <p:nvSpPr>
          <p:cNvPr id="768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EF4ED4-BA92-4D4D-9A4D-F93065DF9C17}"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Sean</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err="1" smtClean="0"/>
              <a:t>Anh</a:t>
            </a:r>
            <a:endParaRPr lang="en-US" b="1" dirty="0" smtClean="0"/>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8AFFA6-BF3C-4720-AF00-4EE2EF8DEE36}" type="slidenum">
              <a:rPr lang="en-US" smtClean="0"/>
              <a:pPr fontAlgn="base">
                <a:spcBef>
                  <a:spcPct val="0"/>
                </a:spcBef>
                <a:spcAft>
                  <a:spcPct val="0"/>
                </a:spcAft>
                <a:defRPr/>
              </a:pPr>
              <a:t>31</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Sean</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Matt</a:t>
            </a:r>
          </a:p>
          <a:p>
            <a:r>
              <a:rPr lang="en-US" b="1" dirty="0" smtClean="0"/>
              <a:t>-designed</a:t>
            </a:r>
            <a:r>
              <a:rPr lang="en-US" b="1" baseline="0" dirty="0" smtClean="0"/>
              <a:t> as a proof of concept </a:t>
            </a:r>
          </a:p>
          <a:p>
            <a:r>
              <a:rPr lang="en-US" b="1" baseline="0" dirty="0" smtClean="0"/>
              <a:t>-not used for actual data collection </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Matt</a:t>
            </a:r>
          </a:p>
          <a:p>
            <a:r>
              <a:rPr lang="en-US" b="1" dirty="0" smtClean="0"/>
              <a:t>Ex</a:t>
            </a:r>
            <a:r>
              <a:rPr lang="en-US" b="1" baseline="0" dirty="0" smtClean="0"/>
              <a:t> student and also on the IAB and was instrumental in getting the Surface donations from RadioShack </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Everyone</a:t>
            </a:r>
          </a:p>
        </p:txBody>
      </p:sp>
      <p:sp>
        <p:nvSpPr>
          <p:cNvPr id="788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CF866C-2A8D-4B47-8DCE-9E33CFD52BFF}" type="slidenum">
              <a:rPr lang="en-US" smtClean="0"/>
              <a:pPr fontAlgn="base">
                <a:spcBef>
                  <a:spcPct val="0"/>
                </a:spcBef>
                <a:spcAft>
                  <a:spcPct val="0"/>
                </a:spcAft>
                <a:defRPr/>
              </a:pPr>
              <a:t>35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Matt</a:t>
            </a:r>
          </a:p>
          <a:p>
            <a:r>
              <a:rPr lang="en-US" b="1" dirty="0" smtClean="0"/>
              <a:t>-don’t explain iterative approach – they will ask ?’s</a:t>
            </a:r>
          </a:p>
          <a:p>
            <a:r>
              <a:rPr lang="en-US" b="1" dirty="0" smtClean="0"/>
              <a:t>-GIVE</a:t>
            </a:r>
            <a:r>
              <a:rPr lang="en-US" b="1" baseline="0" dirty="0" smtClean="0"/>
              <a:t> RADIOSHACK CREDIT!!! </a:t>
            </a:r>
            <a:endParaRPr lang="en-US" b="1" baseline="0" smtClean="0"/>
          </a:p>
          <a:p>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Matt</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Matt</a:t>
            </a:r>
          </a:p>
          <a:p>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Sean</a:t>
            </a:r>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A75689-F0B1-4512-8DB6-BAC94C5E7D1C}"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Sean</a:t>
            </a:r>
            <a:endParaRPr lang="en-US" b="1" dirty="0"/>
          </a:p>
        </p:txBody>
      </p:sp>
      <p:sp>
        <p:nvSpPr>
          <p:cNvPr id="4" name="Slide Number Placeholder 3"/>
          <p:cNvSpPr>
            <a:spLocks noGrp="1"/>
          </p:cNvSpPr>
          <p:nvPr>
            <p:ph type="sldNum" sz="quarter" idx="10"/>
          </p:nvPr>
        </p:nvSpPr>
        <p:spPr/>
        <p:txBody>
          <a:bodyPr/>
          <a:lstStyle/>
          <a:p>
            <a:pPr>
              <a:defRPr/>
            </a:pPr>
            <a:fld id="{63C1AB24-628A-40AD-92B9-012FDBC49F94}"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Matt</a:t>
            </a:r>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CD8057-F910-4345-9BB4-C3DFB8C897A8}" type="slidenum">
              <a:rPr lang="en-US" smtClean="0"/>
              <a:pPr fontAlgn="base">
                <a:spcBef>
                  <a:spcPct val="0"/>
                </a:spcBef>
                <a:spcAft>
                  <a:spcPct val="0"/>
                </a:spcAft>
                <a:defRPr/>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3"/>
          <p:cNvSpPr/>
          <p:nvPr/>
        </p:nvSpPr>
        <p:spPr>
          <a:xfrm>
            <a:off x="0" y="5292725"/>
            <a:ext cx="9144000"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1" dirty="0"/>
          </a:p>
        </p:txBody>
      </p:sp>
      <p:sp>
        <p:nvSpPr>
          <p:cNvPr id="5" name="Freeform 4"/>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1" dirty="0"/>
          </a:p>
        </p:txBody>
      </p:sp>
      <p:sp>
        <p:nvSpPr>
          <p:cNvPr id="6" name="Freeform 5"/>
          <p:cNvSpPr/>
          <p:nvPr/>
        </p:nvSpPr>
        <p:spPr>
          <a:xfrm>
            <a:off x="0" y="5546725"/>
            <a:ext cx="9147175" cy="1312863"/>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1" dirty="0"/>
          </a:p>
        </p:txBody>
      </p:sp>
      <p:sp>
        <p:nvSpPr>
          <p:cNvPr id="7" name="Rectangle 6"/>
          <p:cNvSpPr/>
          <p:nvPr/>
        </p:nvSpPr>
        <p:spPr>
          <a:xfrm>
            <a:off x="0" y="5262563"/>
            <a:ext cx="9144000" cy="746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reeform 7"/>
          <p:cNvSpPr/>
          <p:nvPr/>
        </p:nvSpPr>
        <p:spPr>
          <a:xfrm>
            <a:off x="0" y="5502275"/>
            <a:ext cx="9144000" cy="1271588"/>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Date Placeholder 11"/>
          <p:cNvSpPr>
            <a:spLocks noGrp="1"/>
          </p:cNvSpPr>
          <p:nvPr>
            <p:ph type="dt" sz="half" idx="10"/>
          </p:nvPr>
        </p:nvSpPr>
        <p:spPr/>
        <p:txBody>
          <a:bodyPr/>
          <a:lstStyle>
            <a:lvl1pPr>
              <a:defRPr/>
            </a:lvl1pPr>
          </a:lstStyle>
          <a:p>
            <a:pPr>
              <a:defRPr/>
            </a:pPr>
            <a:r>
              <a:t>Copyright 2010-2011 Computer Science Department, Texas Christian University</a:t>
            </a:r>
            <a:endParaRPr dirty="0"/>
          </a:p>
        </p:txBody>
      </p:sp>
      <p:sp>
        <p:nvSpPr>
          <p:cNvPr id="10" name="Slide Number Placeholder 12"/>
          <p:cNvSpPr>
            <a:spLocks noGrp="1"/>
          </p:cNvSpPr>
          <p:nvPr>
            <p:ph type="sldNum" sz="quarter" idx="11"/>
          </p:nvPr>
        </p:nvSpPr>
        <p:spPr/>
        <p:txBody>
          <a:bodyPr/>
          <a:lstStyle>
            <a:lvl1pPr>
              <a:defRPr/>
            </a:lvl1pPr>
          </a:lstStyle>
          <a:p>
            <a:pPr>
              <a:defRPr/>
            </a:pPr>
            <a:fld id="{3659650F-E44D-46E5-8C77-8773E9A8E92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Freeform 3"/>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Freeform 5"/>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8" name="Picture 11"/>
          <p:cNvPicPr>
            <a:picLocks noChangeAspect="1"/>
          </p:cNvPicPr>
          <p:nvPr userDrawn="1"/>
        </p:nvPicPr>
        <p:blipFill>
          <a:blip r:embed="rId2" cstate="print"/>
          <a:srcRect/>
          <a:stretch>
            <a:fillRect/>
          </a:stretch>
        </p:blipFill>
        <p:spPr bwMode="auto">
          <a:xfrm>
            <a:off x="46038" y="5654675"/>
            <a:ext cx="3154362" cy="12049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p:txBody>
          <a:bodyPr/>
          <a:lstStyle>
            <a:lvl1pPr>
              <a:defRPr/>
            </a:lvl1pPr>
          </a:lstStyle>
          <a:p>
            <a:pPr>
              <a:defRPr/>
            </a:pPr>
            <a:r>
              <a:t>Copyright 2010-2011 Computer Science Department, Texas Christian University</a:t>
            </a:r>
            <a:endParaRPr dirty="0"/>
          </a:p>
        </p:txBody>
      </p:sp>
      <p:sp>
        <p:nvSpPr>
          <p:cNvPr id="10" name="Footer Placeholder 4"/>
          <p:cNvSpPr>
            <a:spLocks noGrp="1"/>
          </p:cNvSpPr>
          <p:nvPr>
            <p:ph type="ftr" sz="quarter" idx="11"/>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402FC5E-984D-4C45-B64B-93DC68B58E7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Freeform 3"/>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Freeform 5"/>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p:txBody>
          <a:bodyPr/>
          <a:lstStyle>
            <a:lvl1pPr>
              <a:defRPr/>
            </a:lvl1pPr>
          </a:lstStyle>
          <a:p>
            <a:pPr>
              <a:defRPr/>
            </a:pPr>
            <a:r>
              <a:t>Copyright 2010-2011 Computer Science Department, Texas Christian University</a:t>
            </a:r>
            <a:endParaRPr dirty="0"/>
          </a:p>
        </p:txBody>
      </p:sp>
      <p:sp>
        <p:nvSpPr>
          <p:cNvPr id="9" name="Footer Placeholder 4"/>
          <p:cNvSpPr>
            <a:spLocks noGrp="1"/>
          </p:cNvSpPr>
          <p:nvPr>
            <p:ph type="ftr" sz="quarter" idx="11"/>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3EB52E73-A291-4945-86F0-684D2C91828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reeform 3"/>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Freeform 5"/>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8" name="Picture 11"/>
          <p:cNvPicPr>
            <a:picLocks noChangeAspect="1"/>
          </p:cNvPicPr>
          <p:nvPr userDrawn="1"/>
        </p:nvPicPr>
        <p:blipFill>
          <a:blip r:embed="rId2" cstate="print"/>
          <a:srcRect/>
          <a:stretch>
            <a:fillRect/>
          </a:stretch>
        </p:blipFill>
        <p:spPr bwMode="auto">
          <a:xfrm>
            <a:off x="46038" y="5654675"/>
            <a:ext cx="3154362" cy="12049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a:xfrm>
            <a:off x="4495800" y="6416675"/>
            <a:ext cx="3886200" cy="365125"/>
          </a:xfrm>
        </p:spPr>
        <p:txBody>
          <a:bodyPr/>
          <a:lstStyle>
            <a:lvl1pPr>
              <a:defRPr lang="en-US" sz="900">
                <a:solidFill>
                  <a:schemeClr val="bg1">
                    <a:lumMod val="10000"/>
                  </a:schemeClr>
                </a:solidFill>
                <a:effectLst/>
              </a:defRPr>
            </a:lvl1pPr>
          </a:lstStyle>
          <a:p>
            <a:pPr>
              <a:defRPr/>
            </a:pPr>
            <a:r>
              <a:t>© 2010-2011 Computer Science Department, Texas Christian University</a:t>
            </a:r>
          </a:p>
        </p:txBody>
      </p:sp>
      <p:sp>
        <p:nvSpPr>
          <p:cNvPr id="10" name="Footer Placeholder 4"/>
          <p:cNvSpPr>
            <a:spLocks noGrp="1"/>
          </p:cNvSpPr>
          <p:nvPr>
            <p:ph type="ftr" sz="quarter" idx="11"/>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64BD3B1D-6592-4CE0-BAAD-EA6916622C4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p:nvPr/>
        </p:nvSpPr>
        <p:spPr>
          <a:xfrm>
            <a:off x="0" y="5546725"/>
            <a:ext cx="9147175" cy="1312863"/>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Freeform 4"/>
          <p:cNvSpPr/>
          <p:nvPr/>
        </p:nvSpPr>
        <p:spPr>
          <a:xfrm>
            <a:off x="0" y="5292725"/>
            <a:ext cx="9144000"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Freeform 5"/>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0" y="5262563"/>
            <a:ext cx="9144000" cy="746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reeform 7"/>
          <p:cNvSpPr/>
          <p:nvPr/>
        </p:nvSpPr>
        <p:spPr>
          <a:xfrm>
            <a:off x="0" y="5502275"/>
            <a:ext cx="9144000" cy="1271588"/>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lang="en-US" sz="1200">
                <a:effectLst/>
              </a:defRPr>
            </a:lvl1pPr>
          </a:lstStyle>
          <a:p>
            <a:pPr>
              <a:defRPr/>
            </a:pPr>
            <a:r>
              <a:t>Copyright 2010-2011 Computer Science Department, Texas Christian University</a:t>
            </a:r>
            <a:endParaRPr dirty="0"/>
          </a:p>
        </p:txBody>
      </p:sp>
      <p:sp>
        <p:nvSpPr>
          <p:cNvPr id="10" name="Footer Placeholder 4"/>
          <p:cNvSpPr>
            <a:spLocks noGrp="1"/>
          </p:cNvSpPr>
          <p:nvPr>
            <p:ph type="ftr" sz="quarter" idx="11"/>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25ED0EC6-6A97-440C-A386-0612A906012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Freeform 5"/>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reeform 7"/>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9" name="Picture 11"/>
          <p:cNvPicPr>
            <a:picLocks noChangeAspect="1"/>
          </p:cNvPicPr>
          <p:nvPr userDrawn="1"/>
        </p:nvPicPr>
        <p:blipFill>
          <a:blip r:embed="rId2" cstate="print"/>
          <a:srcRect/>
          <a:stretch>
            <a:fillRect/>
          </a:stretch>
        </p:blipFill>
        <p:spPr bwMode="auto">
          <a:xfrm>
            <a:off x="46038" y="5654675"/>
            <a:ext cx="3154362" cy="12049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4"/>
          <p:cNvSpPr>
            <a:spLocks noGrp="1"/>
          </p:cNvSpPr>
          <p:nvPr>
            <p:ph type="dt" sz="half" idx="15"/>
          </p:nvPr>
        </p:nvSpPr>
        <p:spPr>
          <a:xfrm>
            <a:off x="4419600" y="6416675"/>
            <a:ext cx="3962400" cy="365125"/>
          </a:xfrm>
        </p:spPr>
        <p:txBody>
          <a:bodyPr/>
          <a:lstStyle>
            <a:lvl1pPr>
              <a:defRPr lang="en-US" sz="900">
                <a:solidFill>
                  <a:schemeClr val="bg1">
                    <a:lumMod val="10000"/>
                  </a:schemeClr>
                </a:solidFill>
                <a:effectLst/>
              </a:defRPr>
            </a:lvl1pPr>
          </a:lstStyle>
          <a:p>
            <a:pPr>
              <a:defRPr/>
            </a:pPr>
            <a:r>
              <a:t>© 2010-2011 Computer Science Department, Texas Christian University</a:t>
            </a:r>
          </a:p>
        </p:txBody>
      </p:sp>
      <p:sp>
        <p:nvSpPr>
          <p:cNvPr id="11" name="Footer Placeholder 5"/>
          <p:cNvSpPr>
            <a:spLocks noGrp="1"/>
          </p:cNvSpPr>
          <p:nvPr>
            <p:ph type="ftr" sz="quarter" idx="16"/>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6"/>
          <p:cNvSpPr>
            <a:spLocks noGrp="1"/>
          </p:cNvSpPr>
          <p:nvPr>
            <p:ph type="sldNum" sz="quarter" idx="17"/>
          </p:nvPr>
        </p:nvSpPr>
        <p:spPr/>
        <p:txBody>
          <a:bodyPr/>
          <a:lstStyle>
            <a:lvl1pPr>
              <a:defRPr/>
            </a:lvl1pPr>
          </a:lstStyle>
          <a:p>
            <a:pPr>
              <a:defRPr/>
            </a:pPr>
            <a:fld id="{099D8B4B-0520-41F6-BAA1-D86D316F633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Freeform 6"/>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reeform 7"/>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Freeform 8"/>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Freeform 9"/>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1" name="Picture 11"/>
          <p:cNvPicPr>
            <a:picLocks noChangeAspect="1"/>
          </p:cNvPicPr>
          <p:nvPr userDrawn="1"/>
        </p:nvPicPr>
        <p:blipFill>
          <a:blip r:embed="rId2" cstate="print"/>
          <a:srcRect/>
          <a:stretch>
            <a:fillRect/>
          </a:stretch>
        </p:blipFill>
        <p:spPr bwMode="auto">
          <a:xfrm>
            <a:off x="46038" y="5654675"/>
            <a:ext cx="3154362" cy="1204913"/>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6"/>
          <p:cNvSpPr>
            <a:spLocks noGrp="1"/>
          </p:cNvSpPr>
          <p:nvPr>
            <p:ph type="dt" sz="half" idx="15"/>
          </p:nvPr>
        </p:nvSpPr>
        <p:spPr/>
        <p:txBody>
          <a:bodyPr/>
          <a:lstStyle>
            <a:lvl1pPr>
              <a:defRPr/>
            </a:lvl1pPr>
          </a:lstStyle>
          <a:p>
            <a:pPr>
              <a:defRPr/>
            </a:pPr>
            <a:r>
              <a:t>Copyright 2010-2011 Computer Science Department, Texas Christian University</a:t>
            </a:r>
            <a:endParaRPr dirty="0"/>
          </a:p>
        </p:txBody>
      </p:sp>
      <p:sp>
        <p:nvSpPr>
          <p:cNvPr id="13" name="Footer Placeholder 7"/>
          <p:cNvSpPr>
            <a:spLocks noGrp="1"/>
          </p:cNvSpPr>
          <p:nvPr>
            <p:ph type="ftr" sz="quarter" idx="16"/>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4" name="Slide Number Placeholder 8"/>
          <p:cNvSpPr>
            <a:spLocks noGrp="1"/>
          </p:cNvSpPr>
          <p:nvPr>
            <p:ph type="sldNum" sz="quarter" idx="17"/>
          </p:nvPr>
        </p:nvSpPr>
        <p:spPr/>
        <p:txBody>
          <a:bodyPr/>
          <a:lstStyle>
            <a:lvl1pPr>
              <a:defRPr/>
            </a:lvl1pPr>
          </a:lstStyle>
          <a:p>
            <a:pPr>
              <a:defRPr/>
            </a:pPr>
            <a:fld id="{8A5FC2DC-5466-4E3D-A628-3E64B26BAA7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Freeform 2"/>
          <p:cNvSpPr/>
          <p:nvPr/>
        </p:nvSpPr>
        <p:spPr>
          <a:xfrm>
            <a:off x="0" y="5010150"/>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 name="Freeform 3"/>
          <p:cNvSpPr/>
          <p:nvPr/>
        </p:nvSpPr>
        <p:spPr>
          <a:xfrm>
            <a:off x="0" y="5730875"/>
            <a:ext cx="9147175" cy="1127125"/>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Freeform 4"/>
          <p:cNvSpPr/>
          <p:nvPr/>
        </p:nvSpPr>
        <p:spPr>
          <a:xfrm>
            <a:off x="0" y="4973638"/>
            <a:ext cx="7675563" cy="928687"/>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Freeform 5"/>
          <p:cNvSpPr/>
          <p:nvPr/>
        </p:nvSpPr>
        <p:spPr>
          <a:xfrm>
            <a:off x="-3175" y="5695950"/>
            <a:ext cx="9147175" cy="930275"/>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11"/>
          <p:cNvPicPr>
            <a:picLocks noChangeAspect="1"/>
          </p:cNvPicPr>
          <p:nvPr userDrawn="1"/>
        </p:nvPicPr>
        <p:blipFill>
          <a:blip r:embed="rId2" cstate="print"/>
          <a:srcRect/>
          <a:stretch>
            <a:fillRect/>
          </a:stretch>
        </p:blipFill>
        <p:spPr bwMode="auto">
          <a:xfrm>
            <a:off x="73025" y="5192713"/>
            <a:ext cx="3152775" cy="12065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lang="en-US" sz="1200">
                <a:effectLst/>
              </a:defRPr>
            </a:lvl1pPr>
          </a:lstStyle>
          <a:p>
            <a:pPr>
              <a:defRPr/>
            </a:pPr>
            <a:r>
              <a:t>Copyright 2010-2011 Computer Science Department, Texas Christian University</a:t>
            </a:r>
            <a:endParaRPr dirty="0"/>
          </a:p>
        </p:txBody>
      </p:sp>
      <p:sp>
        <p:nvSpPr>
          <p:cNvPr id="9" name="Footer Placeholder 3"/>
          <p:cNvSpPr>
            <a:spLocks noGrp="1"/>
          </p:cNvSpPr>
          <p:nvPr>
            <p:ph type="ftr" sz="quarter" idx="11"/>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0" name="Slide Number Placeholder 4"/>
          <p:cNvSpPr>
            <a:spLocks noGrp="1"/>
          </p:cNvSpPr>
          <p:nvPr>
            <p:ph type="sldNum" sz="quarter" idx="12"/>
          </p:nvPr>
        </p:nvSpPr>
        <p:spPr/>
        <p:txBody>
          <a:bodyPr/>
          <a:lstStyle>
            <a:lvl1pPr>
              <a:defRPr/>
            </a:lvl1pPr>
          </a:lstStyle>
          <a:p>
            <a:pPr>
              <a:defRPr/>
            </a:pPr>
            <a:fld id="{3AF59CB7-F9EE-4FF0-BB7D-3E9B58DA05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reeform 1"/>
          <p:cNvSpPr/>
          <p:nvPr/>
        </p:nvSpPr>
        <p:spPr>
          <a:xfrm>
            <a:off x="0" y="5730875"/>
            <a:ext cx="9147175" cy="1127125"/>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Freeform 2"/>
          <p:cNvSpPr/>
          <p:nvPr/>
        </p:nvSpPr>
        <p:spPr>
          <a:xfrm>
            <a:off x="0" y="5381625"/>
            <a:ext cx="3286125" cy="1208088"/>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 name="Freeform 3"/>
          <p:cNvSpPr/>
          <p:nvPr/>
        </p:nvSpPr>
        <p:spPr>
          <a:xfrm>
            <a:off x="-3175" y="5695950"/>
            <a:ext cx="9147175" cy="930275"/>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Freeform 4"/>
          <p:cNvSpPr/>
          <p:nvPr/>
        </p:nvSpPr>
        <p:spPr>
          <a:xfrm>
            <a:off x="0" y="5346700"/>
            <a:ext cx="3425825" cy="944563"/>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Date Placeholder 1"/>
          <p:cNvSpPr>
            <a:spLocks noGrp="1"/>
          </p:cNvSpPr>
          <p:nvPr>
            <p:ph type="dt" sz="half" idx="10"/>
          </p:nvPr>
        </p:nvSpPr>
        <p:spPr/>
        <p:txBody>
          <a:bodyPr/>
          <a:lstStyle>
            <a:lvl1pPr>
              <a:defRPr/>
            </a:lvl1pPr>
          </a:lstStyle>
          <a:p>
            <a:pPr>
              <a:defRPr/>
            </a:pPr>
            <a:r>
              <a:t>Copyright 2010-2011 Computer Science Department, Texas Christian University</a:t>
            </a:r>
            <a:endParaRPr dirty="0"/>
          </a:p>
        </p:txBody>
      </p:sp>
      <p:sp>
        <p:nvSpPr>
          <p:cNvPr id="7" name="Footer Placeholder 2"/>
          <p:cNvSpPr>
            <a:spLocks noGrp="1"/>
          </p:cNvSpPr>
          <p:nvPr>
            <p:ph type="ftr" sz="quarter" idx="11"/>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8" name="Slide Number Placeholder 3"/>
          <p:cNvSpPr>
            <a:spLocks noGrp="1"/>
          </p:cNvSpPr>
          <p:nvPr>
            <p:ph type="sldNum" sz="quarter" idx="12"/>
          </p:nvPr>
        </p:nvSpPr>
        <p:spPr/>
        <p:txBody>
          <a:bodyPr/>
          <a:lstStyle>
            <a:lvl1pPr>
              <a:defRPr/>
            </a:lvl1pPr>
          </a:lstStyle>
          <a:p>
            <a:pPr>
              <a:defRPr/>
            </a:pPr>
            <a:fld id="{9097B2F1-5709-4E4C-B863-2845E2569B0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Freeform 4"/>
          <p:cNvSpPr/>
          <p:nvPr/>
        </p:nvSpPr>
        <p:spPr>
          <a:xfrm>
            <a:off x="0" y="5010150"/>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Freeform 5"/>
          <p:cNvSpPr/>
          <p:nvPr/>
        </p:nvSpPr>
        <p:spPr>
          <a:xfrm>
            <a:off x="0" y="5730875"/>
            <a:ext cx="9147175" cy="1127125"/>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p:nvPr/>
        </p:nvSpPr>
        <p:spPr>
          <a:xfrm>
            <a:off x="0" y="4973638"/>
            <a:ext cx="7675563" cy="928687"/>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reeform 7"/>
          <p:cNvSpPr/>
          <p:nvPr/>
        </p:nvSpPr>
        <p:spPr>
          <a:xfrm>
            <a:off x="-3175" y="5695950"/>
            <a:ext cx="9147175" cy="930275"/>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9" name="Picture 11"/>
          <p:cNvPicPr>
            <a:picLocks noChangeAspect="1"/>
          </p:cNvPicPr>
          <p:nvPr userDrawn="1"/>
        </p:nvPicPr>
        <p:blipFill>
          <a:blip r:embed="rId2" cstate="print"/>
          <a:srcRect/>
          <a:stretch>
            <a:fillRect/>
          </a:stretch>
        </p:blipFill>
        <p:spPr bwMode="auto">
          <a:xfrm>
            <a:off x="33338" y="5129213"/>
            <a:ext cx="3154362" cy="1204912"/>
          </a:xfrm>
          <a:prstGeom prst="rect">
            <a:avLst/>
          </a:prstGeom>
          <a:noFill/>
          <a:ln w="9525">
            <a:noFill/>
            <a:miter lim="800000"/>
            <a:headEnd/>
            <a:tailEnd/>
          </a:ln>
        </p:spPr>
      </p:pic>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10" name="Date Placeholder 4"/>
          <p:cNvSpPr>
            <a:spLocks noGrp="1"/>
          </p:cNvSpPr>
          <p:nvPr>
            <p:ph type="dt" sz="half" idx="15"/>
          </p:nvPr>
        </p:nvSpPr>
        <p:spPr/>
        <p:txBody>
          <a:bodyPr/>
          <a:lstStyle>
            <a:lvl1pPr>
              <a:defRPr/>
            </a:lvl1pPr>
          </a:lstStyle>
          <a:p>
            <a:pPr>
              <a:defRPr/>
            </a:pPr>
            <a:r>
              <a:t>Copyright 2010-2011 Computer Science Department, Texas Christian University</a:t>
            </a:r>
            <a:endParaRPr dirty="0"/>
          </a:p>
        </p:txBody>
      </p:sp>
      <p:sp>
        <p:nvSpPr>
          <p:cNvPr id="11" name="Footer Placeholder 5"/>
          <p:cNvSpPr>
            <a:spLocks noGrp="1"/>
          </p:cNvSpPr>
          <p:nvPr>
            <p:ph type="ftr" sz="quarter" idx="16"/>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6"/>
          <p:cNvSpPr>
            <a:spLocks noGrp="1"/>
          </p:cNvSpPr>
          <p:nvPr>
            <p:ph type="sldNum" sz="quarter" idx="17"/>
          </p:nvPr>
        </p:nvSpPr>
        <p:spPr/>
        <p:txBody>
          <a:bodyPr/>
          <a:lstStyle>
            <a:lvl1pPr>
              <a:defRPr/>
            </a:lvl1pPr>
          </a:lstStyle>
          <a:p>
            <a:pPr>
              <a:defRPr/>
            </a:pPr>
            <a:fld id="{A5E2DCC7-609D-4799-A480-29B882DB7E8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Freeform 5"/>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reeform 7"/>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9" name="Picture 11"/>
          <p:cNvPicPr>
            <a:picLocks noChangeAspect="1"/>
          </p:cNvPicPr>
          <p:nvPr userDrawn="1"/>
        </p:nvPicPr>
        <p:blipFill>
          <a:blip r:embed="rId2" cstate="print"/>
          <a:srcRect/>
          <a:stretch>
            <a:fillRect/>
          </a:stretch>
        </p:blipFill>
        <p:spPr bwMode="auto">
          <a:xfrm>
            <a:off x="46038" y="5654675"/>
            <a:ext cx="3154362" cy="1204913"/>
          </a:xfrm>
          <a:prstGeom prst="rect">
            <a:avLst/>
          </a:prstGeom>
          <a:noFill/>
          <a:ln w="9525">
            <a:noFill/>
            <a:miter lim="800000"/>
            <a:headEnd/>
            <a:tailEnd/>
          </a:ln>
        </p:spPr>
      </p:pic>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rtlCol="0">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10" name="Date Placeholder 4"/>
          <p:cNvSpPr>
            <a:spLocks noGrp="1"/>
          </p:cNvSpPr>
          <p:nvPr>
            <p:ph type="dt" sz="half" idx="15"/>
          </p:nvPr>
        </p:nvSpPr>
        <p:spPr>
          <a:xfrm>
            <a:off x="4191000" y="6416675"/>
            <a:ext cx="4191000" cy="365125"/>
          </a:xfrm>
        </p:spPr>
        <p:txBody>
          <a:bodyPr/>
          <a:lstStyle>
            <a:lvl1pPr>
              <a:defRPr/>
            </a:lvl1pPr>
          </a:lstStyle>
          <a:p>
            <a:pPr>
              <a:defRPr/>
            </a:pPr>
            <a:r>
              <a:t>Copyright 2010-2011 Computer Science Department, Texas Christian University</a:t>
            </a:r>
            <a:endParaRPr dirty="0"/>
          </a:p>
        </p:txBody>
      </p:sp>
      <p:sp>
        <p:nvSpPr>
          <p:cNvPr id="11" name="Footer Placeholder 5"/>
          <p:cNvSpPr>
            <a:spLocks noGrp="1"/>
          </p:cNvSpPr>
          <p:nvPr>
            <p:ph type="ftr" sz="quarter" idx="16"/>
          </p:nvPr>
        </p:nvSpPr>
        <p:spPr>
          <a:xfrm>
            <a:off x="228600" y="6416675"/>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12" name="Slide Number Placeholder 6"/>
          <p:cNvSpPr>
            <a:spLocks noGrp="1"/>
          </p:cNvSpPr>
          <p:nvPr>
            <p:ph type="sldNum" sz="quarter" idx="17"/>
          </p:nvPr>
        </p:nvSpPr>
        <p:spPr/>
        <p:txBody>
          <a:bodyPr/>
          <a:lstStyle>
            <a:lvl1pPr>
              <a:defRPr/>
            </a:lvl1pPr>
          </a:lstStyle>
          <a:p>
            <a:pPr>
              <a:defRPr/>
            </a:pPr>
            <a:fld id="{448003B9-3D9D-47A5-ABFD-A33DBC614E4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343619" y="106392"/>
            <a:ext cx="9144000" cy="6858000"/>
          </a:xfrm>
          <a:prstGeom prst="rect">
            <a:avLst/>
          </a:prstGeom>
          <a:blipFill dpi="0" rotWithShape="1">
            <a:blip r:embed="rId13" cstate="print">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1030" name="Text Placeholder 2"/>
          <p:cNvSpPr>
            <a:spLocks noGrp="1"/>
          </p:cNvSpPr>
          <p:nvPr>
            <p:ph type="body" idx="1"/>
          </p:nvPr>
        </p:nvSpPr>
        <p:spPr bwMode="auto">
          <a:xfrm>
            <a:off x="685800" y="1600200"/>
            <a:ext cx="7772400" cy="4525963"/>
          </a:xfrm>
          <a:prstGeom prst="rect">
            <a:avLst/>
          </a:prstGeom>
          <a:noFill/>
          <a:ln w="9525">
            <a:noFill/>
            <a:miter lim="800000"/>
            <a:headEnd/>
            <a:tailEnd/>
          </a:ln>
        </p:spPr>
        <p:txBody>
          <a:bodyPr vert="horz" wrap="square" lIns="0" tIns="45720" rIns="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038600" y="6416675"/>
            <a:ext cx="4343400" cy="365125"/>
          </a:xfrm>
          <a:prstGeom prst="rect">
            <a:avLst/>
          </a:prstGeom>
        </p:spPr>
        <p:txBody>
          <a:bodyPr vert="horz" lIns="0" tIns="45720" rIns="0" bIns="0" rtlCol="0" anchor="b" anchorCtr="0"/>
          <a:lstStyle>
            <a:lvl1pPr algn="r" fontAlgn="auto">
              <a:spcBef>
                <a:spcPts val="0"/>
              </a:spcBef>
              <a:spcAft>
                <a:spcPts val="0"/>
              </a:spcAft>
              <a:defRPr lang="en-US" sz="1200">
                <a:solidFill>
                  <a:schemeClr val="bg1">
                    <a:lumMod val="10000"/>
                  </a:schemeClr>
                </a:solidFill>
                <a:effectLst/>
                <a:latin typeface="+mn-lt"/>
                <a:cs typeface="+mn-cs"/>
              </a:defRPr>
            </a:lvl1pPr>
          </a:lstStyle>
          <a:p>
            <a:pPr>
              <a:defRPr/>
            </a:pPr>
            <a:r>
              <a:t>© 2010-2011 Computer Science Department, Texas Christian University</a:t>
            </a:r>
            <a:endParaRPr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fontAlgn="auto">
              <a:spcBef>
                <a:spcPts val="0"/>
              </a:spcBef>
              <a:spcAft>
                <a:spcPts val="0"/>
              </a:spcAft>
              <a:defRPr sz="1100" b="1" baseline="0">
                <a:solidFill>
                  <a:srgbClr val="4D4D4D"/>
                </a:solidFill>
                <a:latin typeface="+mn-lt"/>
                <a:cs typeface="+mn-cs"/>
              </a:defRPr>
            </a:lvl1pPr>
          </a:lstStyle>
          <a:p>
            <a:pPr>
              <a:defRPr/>
            </a:pPr>
            <a:fld id="{321359C5-8770-420D-A5FF-EB2DBC0B212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hf hdr="0" ftr="0"/>
  <p:txStyles>
    <p:titleStyle>
      <a:lvl1pPr algn="l" rtl="0" eaLnBrk="0" fontAlgn="base" hangingPunct="0">
        <a:spcBef>
          <a:spcPct val="0"/>
        </a:spcBef>
        <a:spcAft>
          <a:spcPct val="0"/>
        </a:spcAft>
        <a:defRPr sz="3600" kern="1200" cap="all">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Gill Sans MT" pitchFamily="34" charset="0"/>
        </a:defRPr>
      </a:lvl2pPr>
      <a:lvl3pPr algn="l" rtl="0" eaLnBrk="0" fontAlgn="base" hangingPunct="0">
        <a:spcBef>
          <a:spcPct val="0"/>
        </a:spcBef>
        <a:spcAft>
          <a:spcPct val="0"/>
        </a:spcAft>
        <a:defRPr sz="3600">
          <a:solidFill>
            <a:schemeClr val="tx1"/>
          </a:solidFill>
          <a:latin typeface="Gill Sans MT" pitchFamily="34" charset="0"/>
        </a:defRPr>
      </a:lvl3pPr>
      <a:lvl4pPr algn="l" rtl="0" eaLnBrk="0" fontAlgn="base" hangingPunct="0">
        <a:spcBef>
          <a:spcPct val="0"/>
        </a:spcBef>
        <a:spcAft>
          <a:spcPct val="0"/>
        </a:spcAft>
        <a:defRPr sz="3600">
          <a:solidFill>
            <a:schemeClr val="tx1"/>
          </a:solidFill>
          <a:latin typeface="Gill Sans MT" pitchFamily="34" charset="0"/>
        </a:defRPr>
      </a:lvl4pPr>
      <a:lvl5pPr algn="l" rtl="0" eaLnBrk="0" fontAlgn="base" hangingPunct="0">
        <a:spcBef>
          <a:spcPct val="0"/>
        </a:spcBef>
        <a:spcAft>
          <a:spcPct val="0"/>
        </a:spcAft>
        <a:defRPr sz="3600">
          <a:solidFill>
            <a:schemeClr val="tx1"/>
          </a:solidFill>
          <a:latin typeface="Gill Sans M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0" fontAlgn="base" hangingPunct="0">
        <a:spcBef>
          <a:spcPts val="700"/>
        </a:spcBef>
        <a:spcAft>
          <a:spcPct val="0"/>
        </a:spcAft>
        <a:buClr>
          <a:schemeClr val="accent1"/>
        </a:buClr>
        <a:buSzPct val="85000"/>
        <a:buFont typeface="Wingdings 3" pitchFamily="18" charset="2"/>
        <a:buChar char=""/>
        <a:defRPr sz="2000" kern="1200">
          <a:solidFill>
            <a:schemeClr val="tx1"/>
          </a:solidFill>
          <a:latin typeface="+mn-lt"/>
          <a:ea typeface="+mn-ea"/>
          <a:cs typeface="+mn-cs"/>
        </a:defRPr>
      </a:lvl1pPr>
      <a:lvl2pPr marL="742950" indent="-273050" algn="l" rtl="0" eaLnBrk="0" fontAlgn="base" hangingPunct="0">
        <a:spcBef>
          <a:spcPts val="700"/>
        </a:spcBef>
        <a:spcAft>
          <a:spcPct val="0"/>
        </a:spcAft>
        <a:buClr>
          <a:schemeClr val="accent1"/>
        </a:buClr>
        <a:buSzPct val="85000"/>
        <a:buFont typeface="Wingdings 3" pitchFamily="18" charset="2"/>
        <a:buChar char=""/>
        <a:defRPr sz="1600" kern="1200">
          <a:solidFill>
            <a:schemeClr val="tx1"/>
          </a:solidFill>
          <a:latin typeface="+mn-lt"/>
          <a:ea typeface="+mn-ea"/>
          <a:cs typeface="+mn-cs"/>
        </a:defRPr>
      </a:lvl2pPr>
      <a:lvl3pPr marL="1143000" indent="-273050" algn="l" rtl="0" eaLnBrk="0" fontAlgn="base" hangingPunct="0">
        <a:spcBef>
          <a:spcPts val="700"/>
        </a:spcBef>
        <a:spcAft>
          <a:spcPct val="0"/>
        </a:spcAft>
        <a:buClr>
          <a:schemeClr val="accent1"/>
        </a:buClr>
        <a:buSzPct val="85000"/>
        <a:buFont typeface="Wingdings 3" pitchFamily="18" charset="2"/>
        <a:buChar char=""/>
        <a:defRPr sz="1400" kern="1200">
          <a:solidFill>
            <a:schemeClr val="tx1"/>
          </a:solidFill>
          <a:latin typeface="+mn-lt"/>
          <a:ea typeface="+mn-ea"/>
          <a:cs typeface="+mn-cs"/>
        </a:defRPr>
      </a:lvl3pPr>
      <a:lvl4pPr marL="1600200" indent="-273050" algn="l" rtl="0" eaLnBrk="0" fontAlgn="base" hangingPunct="0">
        <a:spcBef>
          <a:spcPts val="700"/>
        </a:spcBef>
        <a:spcAft>
          <a:spcPct val="0"/>
        </a:spcAft>
        <a:buClr>
          <a:schemeClr val="accent1"/>
        </a:buClr>
        <a:buSzPct val="85000"/>
        <a:buFont typeface="Wingdings 3" pitchFamily="18" charset="2"/>
        <a:buChar char=""/>
        <a:defRPr sz="1400" kern="1200">
          <a:solidFill>
            <a:schemeClr val="tx1"/>
          </a:solidFill>
          <a:latin typeface="+mn-lt"/>
          <a:ea typeface="+mn-ea"/>
          <a:cs typeface="+mn-cs"/>
        </a:defRPr>
      </a:lvl4pPr>
      <a:lvl5pPr marL="2057400" indent="-273050" algn="l" rtl="0" eaLnBrk="0" fontAlgn="base" hangingPunct="0">
        <a:spcBef>
          <a:spcPts val="700"/>
        </a:spcBef>
        <a:spcAft>
          <a:spcPct val="0"/>
        </a:spcAft>
        <a:buClr>
          <a:schemeClr val="accent1"/>
        </a:buClr>
        <a:buSzPct val="85000"/>
        <a:buFont typeface="Wingdings 3" pitchFamily="18" charset="2"/>
        <a:buChar char=""/>
        <a:defRPr sz="1400" kern="120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file:///C:\Users\mdfore\Desktop\FinalPresentation\Healing%20Touch%20Framework.wmv"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file:///C:\Users\mdfore\Desktop\FinalPresentation\AddEditandGameOptions.wmv" TargetMode="Externa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ideo" Target="file:///C:\Users\mdfore\Desktop\FinalPresentation\FroggieSaysVideo.wmv" TargetMode="Externa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file:///C:\Users\mdfore\Desktop\FinalPresentation\Touchdown.mp4" TargetMode="Externa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ideo" Target="file:///C:\Users\mdfore\Desktop\FinalPresentation\AirHockeyVideo.wmv" TargetMode="Externa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ideo" Target="file:///C:\Users\mdfore\Desktop\FinalPresentation\MeteorDefense.mp4" TargetMode="Externa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ideo" Target="file:///C:\Users\mdfore\Desktop\FinalPresentation\reports.wmv" TargetMode="Externa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p:cNvPicPr>
            <a:picLocks noChangeAspect="1"/>
          </p:cNvPicPr>
          <p:nvPr/>
        </p:nvPicPr>
        <p:blipFill>
          <a:blip r:embed="rId2" cstate="print"/>
          <a:srcRect/>
          <a:stretch>
            <a:fillRect/>
          </a:stretch>
        </p:blipFill>
        <p:spPr bwMode="auto">
          <a:xfrm>
            <a:off x="1582738" y="914400"/>
            <a:ext cx="5978525" cy="2286000"/>
          </a:xfrm>
          <a:prstGeom prst="rect">
            <a:avLst/>
          </a:prstGeom>
          <a:noFill/>
          <a:ln w="9525">
            <a:noFill/>
            <a:miter lim="800000"/>
            <a:headEnd/>
            <a:tailEnd/>
          </a:ln>
        </p:spPr>
      </p:pic>
      <p:sp>
        <p:nvSpPr>
          <p:cNvPr id="5" name="TextBox 4"/>
          <p:cNvSpPr txBox="1"/>
          <p:nvPr/>
        </p:nvSpPr>
        <p:spPr>
          <a:xfrm>
            <a:off x="4922838" y="6604000"/>
            <a:ext cx="3733800" cy="508000"/>
          </a:xfrm>
          <a:prstGeom prst="rect">
            <a:avLst/>
          </a:prstGeom>
          <a:noFill/>
        </p:spPr>
        <p:txBody>
          <a:bodyPr>
            <a:spAutoFit/>
          </a:bodyPr>
          <a:lstStyle/>
          <a:p>
            <a:pPr fontAlgn="auto">
              <a:spcBef>
                <a:spcPts val="0"/>
              </a:spcBef>
              <a:spcAft>
                <a:spcPts val="0"/>
              </a:spcAft>
              <a:defRPr/>
            </a:pPr>
            <a:r>
              <a:rPr lang="en-US" sz="900" dirty="0">
                <a:solidFill>
                  <a:schemeClr val="bg1">
                    <a:lumMod val="10000"/>
                  </a:schemeClr>
                </a:solidFill>
                <a:latin typeface="+mn-lt"/>
                <a:cs typeface="+mn-cs"/>
              </a:rPr>
              <a:t>© 2010-2011 Computer Science Department, Texas Christian University</a:t>
            </a:r>
          </a:p>
          <a:p>
            <a:pPr fontAlgn="auto">
              <a:spcBef>
                <a:spcPts val="0"/>
              </a:spcBef>
              <a:spcAft>
                <a:spcPts val="0"/>
              </a:spcAft>
              <a:defRPr/>
            </a:pPr>
            <a:endParaRPr lang="en-US" dirty="0">
              <a:latin typeface="+mn-lt"/>
              <a:cs typeface="+mn-cs"/>
            </a:endParaRPr>
          </a:p>
        </p:txBody>
      </p:sp>
      <p:sp>
        <p:nvSpPr>
          <p:cNvPr id="13316" name="TextBox 5"/>
          <p:cNvSpPr txBox="1">
            <a:spLocks noChangeArrowheads="1"/>
          </p:cNvSpPr>
          <p:nvPr/>
        </p:nvSpPr>
        <p:spPr bwMode="auto">
          <a:xfrm>
            <a:off x="152400" y="3581400"/>
            <a:ext cx="8839200" cy="1815882"/>
          </a:xfrm>
          <a:prstGeom prst="rect">
            <a:avLst/>
          </a:prstGeom>
          <a:noFill/>
          <a:ln w="9525">
            <a:noFill/>
            <a:miter lim="800000"/>
            <a:headEnd/>
            <a:tailEnd/>
          </a:ln>
        </p:spPr>
        <p:txBody>
          <a:bodyPr>
            <a:spAutoFit/>
          </a:bodyPr>
          <a:lstStyle/>
          <a:p>
            <a:pPr algn="ctr"/>
            <a:r>
              <a:rPr lang="en-US" sz="2000" dirty="0" smtClean="0">
                <a:solidFill>
                  <a:srgbClr val="000000"/>
                </a:solidFill>
              </a:rPr>
              <a:t>Senior </a:t>
            </a:r>
            <a:r>
              <a:rPr lang="en-US" sz="2000" dirty="0" smtClean="0">
                <a:solidFill>
                  <a:srgbClr val="000000"/>
                </a:solidFill>
              </a:rPr>
              <a:t>Design Project 2010 </a:t>
            </a:r>
            <a:r>
              <a:rPr lang="en-US" sz="2000" dirty="0" smtClean="0">
                <a:solidFill>
                  <a:srgbClr val="000000"/>
                </a:solidFill>
              </a:rPr>
              <a:t>– </a:t>
            </a:r>
            <a:r>
              <a:rPr lang="en-US" sz="2000" dirty="0" smtClean="0">
                <a:solidFill>
                  <a:srgbClr val="000000"/>
                </a:solidFill>
              </a:rPr>
              <a:t>2011</a:t>
            </a:r>
          </a:p>
          <a:p>
            <a:pPr algn="ctr"/>
            <a:r>
              <a:rPr lang="en-US" sz="2000" dirty="0" smtClean="0">
                <a:solidFill>
                  <a:srgbClr val="000000"/>
                </a:solidFill>
              </a:rPr>
              <a:t>TCU </a:t>
            </a:r>
            <a:r>
              <a:rPr lang="en-US" sz="2000" dirty="0" smtClean="0">
                <a:solidFill>
                  <a:srgbClr val="000000"/>
                </a:solidFill>
              </a:rPr>
              <a:t>Computer Science Department</a:t>
            </a:r>
            <a:br>
              <a:rPr lang="en-US" sz="2000" dirty="0" smtClean="0">
                <a:solidFill>
                  <a:srgbClr val="000000"/>
                </a:solidFill>
              </a:rPr>
            </a:br>
            <a:endParaRPr lang="en-US" sz="2000" dirty="0" smtClean="0">
              <a:solidFill>
                <a:srgbClr val="000000"/>
              </a:solidFill>
            </a:endParaRPr>
          </a:p>
          <a:p>
            <a:pPr algn="ctr"/>
            <a:r>
              <a:rPr lang="en-US" dirty="0" smtClean="0">
                <a:solidFill>
                  <a:srgbClr val="000000"/>
                </a:solidFill>
              </a:rPr>
              <a:t/>
            </a:r>
            <a:br>
              <a:rPr lang="en-US" dirty="0" smtClean="0">
                <a:solidFill>
                  <a:srgbClr val="000000"/>
                </a:solidFill>
              </a:rPr>
            </a:br>
            <a:r>
              <a:rPr lang="en-US" sz="1600" dirty="0" smtClean="0">
                <a:solidFill>
                  <a:srgbClr val="000000"/>
                </a:solidFill>
              </a:rPr>
              <a:t>Team Members: Michael Fore, Sean Owen, </a:t>
            </a:r>
            <a:r>
              <a:rPr lang="en-US" sz="1600" dirty="0" err="1" smtClean="0">
                <a:solidFill>
                  <a:srgbClr val="000000"/>
                </a:solidFill>
              </a:rPr>
              <a:t>Anh</a:t>
            </a:r>
            <a:r>
              <a:rPr lang="en-US" sz="1600" dirty="0" smtClean="0">
                <a:solidFill>
                  <a:srgbClr val="000000"/>
                </a:solidFill>
              </a:rPr>
              <a:t> Pham, Jeff Regan, Alex Welsh, Matt Williams </a:t>
            </a:r>
            <a:endParaRPr lang="en-US" sz="1600" dirty="0">
              <a:solidFill>
                <a:srgbClr val="000000"/>
              </a:solidFill>
            </a:endParaRPr>
          </a:p>
          <a:p>
            <a:pPr algn="ctr"/>
            <a:endParaRPr lang="en-US" dirty="0">
              <a:solidFill>
                <a:srgbClr val="0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bwMode="auto"/>
        <p:txBody>
          <a:bodyPr wrap="square" numCol="1" anchorCtr="0" compatLnSpc="1">
            <a:prstTxWarp prst="textNoShape">
              <a:avLst/>
            </a:prstTxWarp>
          </a:bodyPr>
          <a:lstStyle/>
          <a:p>
            <a:pPr algn="ctr" eaLnBrk="1" hangingPunct="1"/>
            <a:r>
              <a:rPr lang="en-US" cap="none" smtClean="0">
                <a:solidFill>
                  <a:srgbClr val="7030A0"/>
                </a:solidFill>
              </a:rPr>
              <a:t>Hardware</a:t>
            </a:r>
          </a:p>
        </p:txBody>
      </p:sp>
      <p:sp>
        <p:nvSpPr>
          <p:cNvPr id="6" name="Content Placeholder 5"/>
          <p:cNvSpPr>
            <a:spLocks noGrp="1"/>
          </p:cNvSpPr>
          <p:nvPr>
            <p:ph idx="1"/>
          </p:nvPr>
        </p:nvSpPr>
        <p:spPr>
          <a:xfrm>
            <a:off x="685800" y="1600200"/>
            <a:ext cx="7772400" cy="3733800"/>
          </a:xfrm>
        </p:spPr>
        <p:txBody>
          <a:bodyPr rtlCol="0">
            <a:normAutofit/>
          </a:bodyPr>
          <a:lstStyle/>
          <a:p>
            <a:pPr marL="525780" indent="-457200" eaLnBrk="1" fontAlgn="auto" hangingPunct="1">
              <a:spcBef>
                <a:spcPts val="0"/>
              </a:spcBef>
              <a:spcAft>
                <a:spcPts val="0"/>
              </a:spcAft>
              <a:defRPr/>
            </a:pPr>
            <a:r>
              <a:rPr lang="en-US" dirty="0" smtClean="0">
                <a:solidFill>
                  <a:schemeClr val="bg1">
                    <a:lumMod val="10000"/>
                  </a:schemeClr>
                </a:solidFill>
                <a:cs typeface="Times New Roman" pitchFamily="18" charset="0"/>
              </a:rPr>
              <a:t>The </a:t>
            </a:r>
            <a:r>
              <a:rPr lang="en-US" i="1" dirty="0" smtClean="0">
                <a:solidFill>
                  <a:schemeClr val="bg1">
                    <a:lumMod val="10000"/>
                  </a:schemeClr>
                </a:solidFill>
                <a:cs typeface="Times New Roman" pitchFamily="18" charset="0"/>
              </a:rPr>
              <a:t>Healing Touch</a:t>
            </a:r>
            <a:r>
              <a:rPr lang="en-US" dirty="0" smtClean="0">
                <a:solidFill>
                  <a:schemeClr val="bg1">
                    <a:lumMod val="10000"/>
                  </a:schemeClr>
                </a:solidFill>
                <a:cs typeface="Times New Roman" pitchFamily="18" charset="0"/>
              </a:rPr>
              <a:t> system consists of four primary hardware components:</a:t>
            </a:r>
          </a:p>
          <a:p>
            <a:pPr marL="811530" lvl="1" indent="-342900" eaLnBrk="1" fontAlgn="auto" hangingPunct="1">
              <a:lnSpc>
                <a:spcPct val="150000"/>
              </a:lnSpc>
              <a:spcBef>
                <a:spcPts val="0"/>
              </a:spcBef>
              <a:spcAft>
                <a:spcPts val="0"/>
              </a:spcAft>
              <a:defRPr/>
            </a:pPr>
            <a:r>
              <a:rPr lang="en-US" dirty="0" smtClean="0">
                <a:solidFill>
                  <a:schemeClr val="bg1">
                    <a:lumMod val="10000"/>
                  </a:schemeClr>
                </a:solidFill>
                <a:cs typeface="Times New Roman" pitchFamily="18" charset="0"/>
              </a:rPr>
              <a:t>Multi-touch, multi-user devices running the </a:t>
            </a:r>
            <a:r>
              <a:rPr lang="en-US" i="1" dirty="0" smtClean="0">
                <a:solidFill>
                  <a:schemeClr val="bg1">
                    <a:lumMod val="10000"/>
                  </a:schemeClr>
                </a:solidFill>
                <a:cs typeface="Times New Roman" pitchFamily="18" charset="0"/>
              </a:rPr>
              <a:t>Healing Touch</a:t>
            </a:r>
            <a:r>
              <a:rPr lang="en-US" dirty="0" smtClean="0">
                <a:solidFill>
                  <a:schemeClr val="bg1">
                    <a:lumMod val="10000"/>
                  </a:schemeClr>
                </a:solidFill>
                <a:cs typeface="Times New Roman" pitchFamily="18" charset="0"/>
              </a:rPr>
              <a:t> application</a:t>
            </a:r>
          </a:p>
          <a:p>
            <a:pPr marL="811530" lvl="1" indent="-342900" eaLnBrk="1" fontAlgn="auto" hangingPunct="1">
              <a:lnSpc>
                <a:spcPct val="150000"/>
              </a:lnSpc>
              <a:spcBef>
                <a:spcPts val="0"/>
              </a:spcBef>
              <a:spcAft>
                <a:spcPts val="0"/>
              </a:spcAft>
              <a:defRPr/>
            </a:pPr>
            <a:r>
              <a:rPr lang="en-US" dirty="0" smtClean="0">
                <a:solidFill>
                  <a:schemeClr val="bg1">
                    <a:lumMod val="10000"/>
                  </a:schemeClr>
                </a:solidFill>
                <a:cs typeface="Times New Roman" pitchFamily="18" charset="0"/>
              </a:rPr>
              <a:t>A database for storage of client profiles, patient profiles, and game results</a:t>
            </a:r>
          </a:p>
          <a:p>
            <a:pPr marL="811530" lvl="1" indent="-342900" eaLnBrk="1" fontAlgn="auto" hangingPunct="1">
              <a:lnSpc>
                <a:spcPct val="150000"/>
              </a:lnSpc>
              <a:spcBef>
                <a:spcPts val="0"/>
              </a:spcBef>
              <a:spcAft>
                <a:spcPts val="0"/>
              </a:spcAft>
              <a:defRPr/>
            </a:pPr>
            <a:r>
              <a:rPr lang="en-US" dirty="0" smtClean="0">
                <a:solidFill>
                  <a:schemeClr val="bg1">
                    <a:lumMod val="10000"/>
                  </a:schemeClr>
                </a:solidFill>
                <a:cs typeface="Times New Roman" pitchFamily="18" charset="0"/>
              </a:rPr>
              <a:t>Clinician workstation to run the </a:t>
            </a:r>
            <a:r>
              <a:rPr lang="en-US" i="1" dirty="0" smtClean="0">
                <a:solidFill>
                  <a:schemeClr val="bg1">
                    <a:lumMod val="10000"/>
                  </a:schemeClr>
                </a:solidFill>
                <a:cs typeface="Times New Roman" pitchFamily="18" charset="0"/>
              </a:rPr>
              <a:t>Healing Vision</a:t>
            </a:r>
            <a:r>
              <a:rPr lang="en-US" dirty="0" smtClean="0">
                <a:solidFill>
                  <a:schemeClr val="bg1">
                    <a:lumMod val="10000"/>
                  </a:schemeClr>
                </a:solidFill>
                <a:cs typeface="Times New Roman" pitchFamily="18" charset="0"/>
              </a:rPr>
              <a:t> application</a:t>
            </a:r>
          </a:p>
          <a:p>
            <a:pPr marL="811530" lvl="1" indent="-342900" eaLnBrk="1" fontAlgn="auto" hangingPunct="1">
              <a:lnSpc>
                <a:spcPct val="150000"/>
              </a:lnSpc>
              <a:spcBef>
                <a:spcPts val="0"/>
              </a:spcBef>
              <a:spcAft>
                <a:spcPts val="0"/>
              </a:spcAft>
              <a:defRPr/>
            </a:pPr>
            <a:r>
              <a:rPr lang="en-US" dirty="0" smtClean="0">
                <a:solidFill>
                  <a:schemeClr val="bg1">
                    <a:lumMod val="10000"/>
                  </a:schemeClr>
                </a:solidFill>
                <a:cs typeface="Times New Roman" pitchFamily="18" charset="0"/>
              </a:rPr>
              <a:t>A network with a wireless access point for iPad connectivity </a:t>
            </a: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32773"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1CEE50D-76C5-4CC2-BB0A-C4F76A1ADA19}" type="slidenum">
              <a:rPr lang="en-US" smtClean="0"/>
              <a:pPr fontAlgn="base">
                <a:spcBef>
                  <a:spcPct val="0"/>
                </a:spcBef>
                <a:spcAft>
                  <a:spcPct val="0"/>
                </a:spcAft>
                <a:defRPr/>
              </a:pPr>
              <a:t>10</a:t>
            </a:fld>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6"/>
          <p:cNvSpPr>
            <a:spLocks noGrp="1"/>
          </p:cNvSpPr>
          <p:nvPr>
            <p:ph type="title"/>
          </p:nvPr>
        </p:nvSpPr>
        <p:spPr bwMode="auto"/>
        <p:txBody>
          <a:bodyPr wrap="square" numCol="1" anchorCtr="0" compatLnSpc="1">
            <a:prstTxWarp prst="textNoShape">
              <a:avLst/>
            </a:prstTxWarp>
          </a:bodyPr>
          <a:lstStyle/>
          <a:p>
            <a:pPr algn="ctr" eaLnBrk="1" hangingPunct="1"/>
            <a:r>
              <a:rPr lang="en-US" cap="none" smtClean="0">
                <a:solidFill>
                  <a:srgbClr val="7030A0"/>
                </a:solidFill>
              </a:rPr>
              <a:t>Microsoft Surface</a:t>
            </a:r>
          </a:p>
        </p:txBody>
      </p:sp>
      <p:sp>
        <p:nvSpPr>
          <p:cNvPr id="8" name="Content Placeholder 7"/>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sz="1800" dirty="0" smtClean="0">
                <a:solidFill>
                  <a:schemeClr val="bg1">
                    <a:lumMod val="10000"/>
                  </a:schemeClr>
                </a:solidFill>
                <a:cs typeface="Times New Roman" pitchFamily="18" charset="0"/>
              </a:rPr>
              <a:t>Multi-user,  multi-touch social interaction device</a:t>
            </a:r>
          </a:p>
          <a:p>
            <a:pPr indent="-274320" eaLnBrk="1" fontAlgn="auto" hangingPunct="1">
              <a:spcAft>
                <a:spcPts val="0"/>
              </a:spcAft>
              <a:defRPr/>
            </a:pPr>
            <a:r>
              <a:rPr lang="en-US" sz="1800" dirty="0" smtClean="0">
                <a:solidFill>
                  <a:schemeClr val="bg1">
                    <a:lumMod val="10000"/>
                  </a:schemeClr>
                </a:solidFill>
                <a:cs typeface="Times New Roman" pitchFamily="18" charset="0"/>
              </a:rPr>
              <a:t>Uses IR cameras to sense touches, capable of having 50+ active touch points</a:t>
            </a:r>
          </a:p>
          <a:p>
            <a:pPr indent="-274320" eaLnBrk="1" fontAlgn="auto" hangingPunct="1">
              <a:spcAft>
                <a:spcPts val="0"/>
              </a:spcAft>
              <a:defRPr/>
            </a:pPr>
            <a:r>
              <a:rPr lang="en-US" sz="1800" dirty="0" smtClean="0">
                <a:solidFill>
                  <a:schemeClr val="bg1">
                    <a:lumMod val="10000"/>
                  </a:schemeClr>
                </a:solidFill>
                <a:cs typeface="Times New Roman" pitchFamily="18" charset="0"/>
              </a:rPr>
              <a:t>Intended to be used in a clinician’s office</a:t>
            </a:r>
          </a:p>
        </p:txBody>
      </p:sp>
      <p:sp>
        <p:nvSpPr>
          <p:cNvPr id="3" name="Date Placeholder 2"/>
          <p:cNvSpPr>
            <a:spLocks noGrp="1"/>
          </p:cNvSpPr>
          <p:nvPr>
            <p:ph type="dt" sz="quarter" idx="10"/>
          </p:nvPr>
        </p:nvSpPr>
        <p:spPr/>
        <p:txBody>
          <a:bodyPr/>
          <a:lstStyle/>
          <a:p>
            <a:pPr>
              <a:defRPr/>
            </a:pPr>
            <a:r>
              <a:t>© 2010-2011 Computer Science Department, Texas Christian University</a:t>
            </a:r>
          </a:p>
        </p:txBody>
      </p:sp>
      <p:sp>
        <p:nvSpPr>
          <p:cNvPr id="33797" name="Slide Number Placeholder 3"/>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4864EC8-9F0F-4A9B-8523-A762EBBF5AD7}" type="slidenum">
              <a:rPr lang="en-US" smtClean="0"/>
              <a:pPr fontAlgn="base">
                <a:spcBef>
                  <a:spcPct val="0"/>
                </a:spcBef>
                <a:spcAft>
                  <a:spcPct val="0"/>
                </a:spcAft>
                <a:defRPr/>
              </a:pPr>
              <a:t>11</a:t>
            </a:fld>
            <a:endParaRPr lang="en-US" smtClean="0"/>
          </a:p>
        </p:txBody>
      </p:sp>
      <p:pic>
        <p:nvPicPr>
          <p:cNvPr id="33798" name="Picture 2"/>
          <p:cNvPicPr>
            <a:picLocks noChangeAspect="1" noChangeArrowheads="1"/>
          </p:cNvPicPr>
          <p:nvPr/>
        </p:nvPicPr>
        <p:blipFill>
          <a:blip r:embed="rId4" cstate="print"/>
          <a:srcRect/>
          <a:stretch>
            <a:fillRect/>
          </a:stretch>
        </p:blipFill>
        <p:spPr bwMode="auto">
          <a:xfrm>
            <a:off x="1219200" y="3324225"/>
            <a:ext cx="2916238" cy="2238375"/>
          </a:xfrm>
          <a:prstGeom prst="rect">
            <a:avLst/>
          </a:prstGeom>
          <a:noFill/>
          <a:ln w="9525">
            <a:noFill/>
            <a:miter lim="800000"/>
            <a:headEnd/>
            <a:tailEnd/>
          </a:ln>
        </p:spPr>
      </p:pic>
      <p:pic>
        <p:nvPicPr>
          <p:cNvPr id="10" name="Healing Touch Framework.wmv">
            <a:hlinkClick r:id="" action="ppaction://media"/>
          </p:cNvPr>
          <p:cNvPicPr>
            <a:picLocks noRot="1" noChangeAspect="1" noChangeArrowheads="1"/>
          </p:cNvPicPr>
          <p:nvPr>
            <a:videoFile r:link="rId1"/>
          </p:nvPr>
        </p:nvPicPr>
        <p:blipFill>
          <a:blip r:embed="rId5" cstate="print"/>
          <a:srcRect/>
          <a:stretch>
            <a:fillRect/>
          </a:stretch>
        </p:blipFill>
        <p:spPr bwMode="auto">
          <a:xfrm>
            <a:off x="4953000" y="3324225"/>
            <a:ext cx="3352800" cy="2235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966"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mute="1">
                <p:cTn id="7" repeatCount="indefinite" fill="hold" display="0">
                  <p:stCondLst>
                    <p:cond delay="indefinite"/>
                  </p:stCondLst>
                  <p:endCondLst>
                    <p:cond evt="onNext" delay="0">
                      <p:tgtEl>
                        <p:sldTgt/>
                      </p:tgtEl>
                    </p:cond>
                    <p:cond evt="onPrev" delay="0">
                      <p:tgtEl>
                        <p:sldTgt/>
                      </p:tgtEl>
                    </p:cond>
                  </p:end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bwMode="auto"/>
        <p:txBody>
          <a:bodyPr wrap="square" numCol="1" anchorCtr="0" compatLnSpc="1">
            <a:prstTxWarp prst="textNoShape">
              <a:avLst/>
            </a:prstTxWarp>
          </a:bodyPr>
          <a:lstStyle/>
          <a:p>
            <a:pPr algn="ctr" eaLnBrk="1" hangingPunct="1"/>
            <a:r>
              <a:rPr lang="en-US" cap="none" smtClean="0">
                <a:solidFill>
                  <a:srgbClr val="7030A0"/>
                </a:solidFill>
              </a:rPr>
              <a:t>Apple iPad</a:t>
            </a:r>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cs typeface="Times New Roman" pitchFamily="18" charset="0"/>
              </a:rPr>
              <a:t>Multi-touch tablet</a:t>
            </a:r>
          </a:p>
          <a:p>
            <a:pPr indent="-274320" eaLnBrk="1" fontAlgn="auto" hangingPunct="1">
              <a:spcAft>
                <a:spcPts val="0"/>
              </a:spcAft>
              <a:defRPr/>
            </a:pPr>
            <a:r>
              <a:rPr lang="en-US" dirty="0" smtClean="0">
                <a:solidFill>
                  <a:schemeClr val="bg1">
                    <a:lumMod val="10000"/>
                  </a:schemeClr>
                </a:solidFill>
                <a:cs typeface="Times New Roman" pitchFamily="18" charset="0"/>
              </a:rPr>
              <a:t>Up to 11 active touch points</a:t>
            </a:r>
          </a:p>
          <a:p>
            <a:pPr indent="-274320" eaLnBrk="1" fontAlgn="auto" hangingPunct="1">
              <a:spcAft>
                <a:spcPts val="0"/>
              </a:spcAft>
              <a:defRPr/>
            </a:pPr>
            <a:r>
              <a:rPr lang="en-US" dirty="0" smtClean="0">
                <a:solidFill>
                  <a:schemeClr val="bg1">
                    <a:lumMod val="10000"/>
                  </a:schemeClr>
                </a:solidFill>
                <a:cs typeface="Times New Roman" pitchFamily="18" charset="0"/>
              </a:rPr>
              <a:t>Intended to be used as a take-home device for patients</a:t>
            </a:r>
          </a:p>
          <a:p>
            <a:pPr lvl="1" indent="-274320" eaLnBrk="1" fontAlgn="auto" hangingPunct="1">
              <a:spcAft>
                <a:spcPts val="0"/>
              </a:spcAft>
              <a:defRPr/>
            </a:pPr>
            <a:r>
              <a:rPr lang="en-US" dirty="0" smtClean="0">
                <a:solidFill>
                  <a:schemeClr val="bg1">
                    <a:lumMod val="10000"/>
                  </a:schemeClr>
                </a:solidFill>
                <a:cs typeface="Times New Roman" pitchFamily="18" charset="0"/>
              </a:rPr>
              <a:t>Results uploaded on return to clinician’s office </a:t>
            </a:r>
          </a:p>
          <a:p>
            <a:pPr lvl="1" indent="-274320" eaLnBrk="1" fontAlgn="auto" hangingPunct="1">
              <a:spcAft>
                <a:spcPts val="0"/>
              </a:spcAft>
              <a:defRPr/>
            </a:pPr>
            <a:endParaRPr lang="en-US" dirty="0" smtClean="0">
              <a:solidFill>
                <a:schemeClr val="bg1">
                  <a:lumMod val="10000"/>
                </a:schemeClr>
              </a:solidFill>
              <a:cs typeface="Times New Roman" pitchFamily="18" charset="0"/>
            </a:endParaRP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34821"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DD11678-EA8D-4B57-B965-85758D2869ED}" type="slidenum">
              <a:rPr lang="en-US" smtClean="0"/>
              <a:pPr fontAlgn="base">
                <a:spcBef>
                  <a:spcPct val="0"/>
                </a:spcBef>
                <a:spcAft>
                  <a:spcPct val="0"/>
                </a:spcAft>
                <a:defRPr/>
              </a:pPr>
              <a:t>12</a:t>
            </a:fld>
            <a:endParaRPr lang="en-US" smtClean="0"/>
          </a:p>
        </p:txBody>
      </p:sp>
      <p:pic>
        <p:nvPicPr>
          <p:cNvPr id="34822" name="Picture 5" descr="ipad_2up_hometimes.jpg"/>
          <p:cNvPicPr>
            <a:picLocks noChangeAspect="1"/>
          </p:cNvPicPr>
          <p:nvPr/>
        </p:nvPicPr>
        <p:blipFill>
          <a:blip r:embed="rId3" cstate="print"/>
          <a:srcRect/>
          <a:stretch>
            <a:fillRect/>
          </a:stretch>
        </p:blipFill>
        <p:spPr bwMode="auto">
          <a:xfrm>
            <a:off x="4800600" y="3352800"/>
            <a:ext cx="3851275" cy="26387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rgbClr val="7030A0"/>
                </a:solidFill>
              </a:rPr>
              <a:t>System Architecture </a:t>
            </a: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18436"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F1AA94DF-BF11-43BA-9C74-E1AA6466C362}" type="slidenum">
              <a:rPr lang="en-US" smtClean="0"/>
              <a:pPr fontAlgn="base">
                <a:spcBef>
                  <a:spcPct val="0"/>
                </a:spcBef>
                <a:spcAft>
                  <a:spcPct val="0"/>
                </a:spcAft>
                <a:defRPr/>
              </a:pPr>
              <a:t>13</a:t>
            </a:fld>
            <a:endParaRPr lang="en-US" smtClean="0"/>
          </a:p>
        </p:txBody>
      </p:sp>
      <p:pic>
        <p:nvPicPr>
          <p:cNvPr id="18437" name="Content Placeholder 7" descr="HVArchitecture.png"/>
          <p:cNvPicPr>
            <a:picLocks noGrp="1" noChangeAspect="1"/>
          </p:cNvPicPr>
          <p:nvPr>
            <p:ph idx="1"/>
          </p:nvPr>
        </p:nvPicPr>
        <p:blipFill>
          <a:blip r:embed="rId3" cstate="print"/>
          <a:srcRect/>
          <a:stretch>
            <a:fillRect/>
          </a:stretch>
        </p:blipFill>
        <p:spPr>
          <a:xfrm>
            <a:off x="1250950" y="1600200"/>
            <a:ext cx="6642100" cy="37338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i="1" cap="none" dirty="0" smtClean="0">
                <a:solidFill>
                  <a:srgbClr val="7030A0"/>
                </a:solidFill>
              </a:rPr>
              <a:t>Healing Vision </a:t>
            </a:r>
            <a:endParaRPr lang="en-US" i="1" dirty="0"/>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rPr>
              <a:t>Administrator Application </a:t>
            </a:r>
            <a:r>
              <a:rPr lang="en-US" sz="2400" dirty="0" smtClean="0">
                <a:solidFill>
                  <a:schemeClr val="bg1">
                    <a:lumMod val="10000"/>
                  </a:schemeClr>
                </a:solidFill>
              </a:rPr>
              <a:t>– </a:t>
            </a:r>
            <a:r>
              <a:rPr lang="en-US" dirty="0" smtClean="0">
                <a:solidFill>
                  <a:schemeClr val="bg1">
                    <a:lumMod val="10000"/>
                  </a:schemeClr>
                </a:solidFill>
              </a:rPr>
              <a:t>Database Interface</a:t>
            </a:r>
          </a:p>
          <a:p>
            <a:pPr lvl="1" indent="-274320" eaLnBrk="1" fontAlgn="auto" hangingPunct="1">
              <a:spcAft>
                <a:spcPts val="0"/>
              </a:spcAft>
              <a:defRPr/>
            </a:pPr>
            <a:r>
              <a:rPr lang="en-US" dirty="0" smtClean="0">
                <a:solidFill>
                  <a:schemeClr val="bg1">
                    <a:lumMod val="10000"/>
                  </a:schemeClr>
                </a:solidFill>
              </a:rPr>
              <a:t>Add, edit, patient and clinician profiles</a:t>
            </a:r>
          </a:p>
          <a:p>
            <a:pPr lvl="1" indent="-274320" eaLnBrk="1" fontAlgn="auto" hangingPunct="1">
              <a:spcAft>
                <a:spcPts val="0"/>
              </a:spcAft>
              <a:defRPr/>
            </a:pPr>
            <a:r>
              <a:rPr lang="en-US" dirty="0" smtClean="0">
                <a:solidFill>
                  <a:schemeClr val="bg1">
                    <a:lumMod val="10000"/>
                  </a:schemeClr>
                </a:solidFill>
              </a:rPr>
              <a:t>Set patient game options</a:t>
            </a:r>
          </a:p>
          <a:p>
            <a:pPr lvl="1" indent="-274320" eaLnBrk="1" fontAlgn="auto" hangingPunct="1">
              <a:spcAft>
                <a:spcPts val="0"/>
              </a:spcAft>
              <a:defRPr/>
            </a:pPr>
            <a:r>
              <a:rPr lang="en-US" dirty="0" smtClean="0">
                <a:solidFill>
                  <a:schemeClr val="bg1">
                    <a:lumMod val="10000"/>
                  </a:schemeClr>
                </a:solidFill>
              </a:rPr>
              <a:t>Query database</a:t>
            </a:r>
          </a:p>
          <a:p>
            <a:pPr lvl="1" indent="-274320" eaLnBrk="1" fontAlgn="auto" hangingPunct="1">
              <a:spcAft>
                <a:spcPts val="0"/>
              </a:spcAft>
              <a:defRPr/>
            </a:pPr>
            <a:r>
              <a:rPr lang="en-US" dirty="0" smtClean="0">
                <a:solidFill>
                  <a:schemeClr val="bg1">
                    <a:lumMod val="10000"/>
                  </a:schemeClr>
                </a:solidFill>
              </a:rPr>
              <a:t>Report generation</a:t>
            </a:r>
          </a:p>
          <a:p>
            <a:pPr lvl="1" indent="-274320" eaLnBrk="1" fontAlgn="auto" hangingPunct="1">
              <a:spcAft>
                <a:spcPts val="0"/>
              </a:spcAft>
              <a:defRPr/>
            </a:pPr>
            <a:endParaRPr lang="en-US" dirty="0" smtClean="0">
              <a:solidFill>
                <a:schemeClr val="bg1">
                  <a:lumMod val="10000"/>
                </a:schemeClr>
              </a:solidFill>
            </a:endParaRPr>
          </a:p>
          <a:p>
            <a:pPr indent="-274320" eaLnBrk="1" fontAlgn="auto" hangingPunct="1">
              <a:spcAft>
                <a:spcPts val="0"/>
              </a:spcAft>
              <a:defRPr/>
            </a:pP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22533"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61F9EC9-69D2-4ADE-9A42-759E03B431A7}" type="slidenum">
              <a:rPr lang="en-US" smtClean="0"/>
              <a:pPr fontAlgn="base">
                <a:spcBef>
                  <a:spcPct val="0"/>
                </a:spcBef>
                <a:spcAft>
                  <a:spcPct val="0"/>
                </a:spcAft>
                <a:defRPr/>
              </a:pPr>
              <a:t>14</a:t>
            </a:fld>
            <a:endParaRPr lang="en-US" smtClean="0"/>
          </a:p>
        </p:txBody>
      </p:sp>
      <p:pic>
        <p:nvPicPr>
          <p:cNvPr id="6" name="Picture 5" descr="HealingTouchLoginScreenShot.png"/>
          <p:cNvPicPr>
            <a:picLocks noChangeAspect="1"/>
          </p:cNvPicPr>
          <p:nvPr/>
        </p:nvPicPr>
        <p:blipFill>
          <a:blip r:embed="rId3" cstate="print"/>
          <a:stretch>
            <a:fillRect/>
          </a:stretch>
        </p:blipFill>
        <p:spPr>
          <a:xfrm>
            <a:off x="3276600" y="3505200"/>
            <a:ext cx="3276600" cy="2343150"/>
          </a:xfrm>
          <a:prstGeom prst="rect">
            <a:avLst/>
          </a:prstGeom>
          <a:ln>
            <a:noFill/>
          </a:ln>
          <a:effectLst>
            <a:outerShdw blurRad="292100" dist="139700" dir="2700000" algn="tl" rotWithShape="0">
              <a:srgbClr val="333333">
                <a:alpha val="65000"/>
              </a:srgbClr>
            </a:outerShdw>
          </a:effectLst>
        </p:spPr>
      </p:pic>
      <p:pic>
        <p:nvPicPr>
          <p:cNvPr id="8" name="Picture 7" descr="healingtouch addpatient.png"/>
          <p:cNvPicPr>
            <a:picLocks noChangeAspect="1"/>
          </p:cNvPicPr>
          <p:nvPr/>
        </p:nvPicPr>
        <p:blipFill>
          <a:blip r:embed="rId4" cstate="print"/>
          <a:stretch>
            <a:fillRect/>
          </a:stretch>
        </p:blipFill>
        <p:spPr>
          <a:xfrm>
            <a:off x="5638800" y="3048000"/>
            <a:ext cx="3252788" cy="233521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i="1" cap="none" dirty="0" smtClean="0">
                <a:solidFill>
                  <a:srgbClr val="7030A0"/>
                </a:solidFill>
              </a:rPr>
              <a:t>Healing Vision </a:t>
            </a:r>
            <a:r>
              <a:rPr lang="en-US" cap="none" dirty="0" smtClean="0">
                <a:solidFill>
                  <a:srgbClr val="7030A0"/>
                </a:solidFill>
              </a:rPr>
              <a:t>Demo#1</a:t>
            </a:r>
            <a:endParaRPr lang="en-US" dirty="0"/>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rPr>
              <a:t>Patient (add, edit, game options) </a:t>
            </a:r>
          </a:p>
          <a:p>
            <a:pPr indent="-274320" eaLnBrk="1" fontAlgn="auto" hangingPunct="1">
              <a:spcAft>
                <a:spcPts val="0"/>
              </a:spcAft>
              <a:defRPr/>
            </a:pP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23557"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A7E29D24-E76D-4331-9C02-0BE1A2472BCC}" type="slidenum">
              <a:rPr lang="en-US" smtClean="0"/>
              <a:pPr fontAlgn="base">
                <a:spcBef>
                  <a:spcPct val="0"/>
                </a:spcBef>
                <a:spcAft>
                  <a:spcPct val="0"/>
                </a:spcAft>
                <a:defRPr/>
              </a:pPr>
              <a:t>15</a:t>
            </a:fld>
            <a:endParaRPr lang="en-US" smtClean="0"/>
          </a:p>
        </p:txBody>
      </p:sp>
      <p:pic>
        <p:nvPicPr>
          <p:cNvPr id="8" name="AddEditandGameOptions.wmv">
            <a:hlinkClick r:id="" action="ppaction://media"/>
          </p:cNvPr>
          <p:cNvPicPr>
            <a:picLocks noRot="1" noChangeAspect="1"/>
          </p:cNvPicPr>
          <p:nvPr>
            <a:videoFile r:link="rId1"/>
          </p:nvPr>
        </p:nvPicPr>
        <p:blipFill>
          <a:blip r:embed="rId4" cstate="print"/>
          <a:stretch>
            <a:fillRect/>
          </a:stretch>
        </p:blipFill>
        <p:spPr>
          <a:xfrm>
            <a:off x="1295400" y="1981200"/>
            <a:ext cx="6773333" cy="3810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rgbClr val="7030A0"/>
                </a:solidFill>
              </a:rPr>
              <a:t>Patient Database Table</a:t>
            </a: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19460"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180480BA-FF17-4174-B9E6-230F78896BB2}" type="slidenum">
              <a:rPr lang="en-US" smtClean="0"/>
              <a:pPr fontAlgn="base">
                <a:spcBef>
                  <a:spcPct val="0"/>
                </a:spcBef>
                <a:spcAft>
                  <a:spcPct val="0"/>
                </a:spcAft>
                <a:defRPr/>
              </a:pPr>
              <a:t>16</a:t>
            </a:fld>
            <a:endParaRPr lang="en-US" smtClean="0"/>
          </a:p>
        </p:txBody>
      </p:sp>
      <p:pic>
        <p:nvPicPr>
          <p:cNvPr id="19461" name="Picture 2"/>
          <p:cNvPicPr>
            <a:picLocks noChangeAspect="1" noChangeArrowheads="1"/>
          </p:cNvPicPr>
          <p:nvPr/>
        </p:nvPicPr>
        <p:blipFill>
          <a:blip r:embed="rId3" cstate="print"/>
          <a:srcRect/>
          <a:stretch>
            <a:fillRect/>
          </a:stretch>
        </p:blipFill>
        <p:spPr bwMode="auto">
          <a:xfrm>
            <a:off x="1323975" y="1657350"/>
            <a:ext cx="6496050" cy="354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rgbClr val="7030A0"/>
                </a:solidFill>
              </a:rPr>
              <a:t>Game Database Table</a:t>
            </a: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20484"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18BDAEE-D6AA-40BC-9D88-41972E78A46A}" type="slidenum">
              <a:rPr lang="en-US" smtClean="0"/>
              <a:pPr fontAlgn="base">
                <a:spcBef>
                  <a:spcPct val="0"/>
                </a:spcBef>
                <a:spcAft>
                  <a:spcPct val="0"/>
                </a:spcAft>
                <a:defRPr/>
              </a:pPr>
              <a:t>17</a:t>
            </a:fld>
            <a:endParaRPr lang="en-US" smtClean="0"/>
          </a:p>
        </p:txBody>
      </p:sp>
      <p:pic>
        <p:nvPicPr>
          <p:cNvPr id="6" name="Picture 5" descr="FroggieSaysDB.png"/>
          <p:cNvPicPr>
            <a:picLocks noChangeAspect="1"/>
          </p:cNvPicPr>
          <p:nvPr/>
        </p:nvPicPr>
        <p:blipFill>
          <a:blip r:embed="rId3" cstate="print"/>
          <a:stretch>
            <a:fillRect/>
          </a:stretch>
        </p:blipFill>
        <p:spPr>
          <a:xfrm>
            <a:off x="1785937" y="1719262"/>
            <a:ext cx="5572125" cy="341947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bwMode="auto"/>
        <p:txBody>
          <a:bodyPr wrap="square" numCol="1" anchorCtr="0" compatLnSpc="1">
            <a:prstTxWarp prst="textNoShape">
              <a:avLst/>
            </a:prstTxWarp>
          </a:bodyPr>
          <a:lstStyle/>
          <a:p>
            <a:pPr algn="ctr" eaLnBrk="1" hangingPunct="1"/>
            <a:r>
              <a:rPr lang="en-US" cap="none" dirty="0" smtClean="0">
                <a:solidFill>
                  <a:schemeClr val="accent1"/>
                </a:solidFill>
              </a:rPr>
              <a:t>The Framework</a:t>
            </a:r>
          </a:p>
        </p:txBody>
      </p:sp>
      <p:sp>
        <p:nvSpPr>
          <p:cNvPr id="6" name="Content Placeholder 5"/>
          <p:cNvSpPr>
            <a:spLocks noGrp="1"/>
          </p:cNvSpPr>
          <p:nvPr>
            <p:ph idx="1"/>
          </p:nvPr>
        </p:nvSpPr>
        <p:spPr>
          <a:xfrm>
            <a:off x="457200" y="14478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cs typeface="Times New Roman" pitchFamily="18" charset="0"/>
              </a:rPr>
              <a:t>Framework:  handles common tasks</a:t>
            </a:r>
          </a:p>
          <a:p>
            <a:pPr lvl="1" indent="-274320" eaLnBrk="1" fontAlgn="auto" hangingPunct="1">
              <a:spcAft>
                <a:spcPts val="0"/>
              </a:spcAft>
              <a:defRPr/>
            </a:pPr>
            <a:r>
              <a:rPr lang="en-US" dirty="0" smtClean="0">
                <a:solidFill>
                  <a:schemeClr val="bg1">
                    <a:lumMod val="10000"/>
                  </a:schemeClr>
                </a:solidFill>
                <a:cs typeface="Times New Roman" pitchFamily="18" charset="0"/>
              </a:rPr>
              <a:t>Users login/logout</a:t>
            </a:r>
          </a:p>
          <a:p>
            <a:pPr lvl="1" indent="-274320" eaLnBrk="1" fontAlgn="auto" hangingPunct="1">
              <a:spcAft>
                <a:spcPts val="0"/>
              </a:spcAft>
              <a:defRPr/>
            </a:pPr>
            <a:r>
              <a:rPr lang="en-US" dirty="0" smtClean="0">
                <a:solidFill>
                  <a:schemeClr val="bg1">
                    <a:lumMod val="10000"/>
                  </a:schemeClr>
                </a:solidFill>
                <a:cs typeface="Times New Roman" pitchFamily="18" charset="0"/>
              </a:rPr>
              <a:t>Database communication</a:t>
            </a:r>
          </a:p>
          <a:p>
            <a:pPr lvl="1" indent="-274320" eaLnBrk="1" fontAlgn="auto" hangingPunct="1">
              <a:spcAft>
                <a:spcPts val="0"/>
              </a:spcAft>
              <a:defRPr/>
            </a:pPr>
            <a:r>
              <a:rPr lang="en-US" dirty="0" smtClean="0">
                <a:solidFill>
                  <a:schemeClr val="bg1">
                    <a:lumMod val="10000"/>
                  </a:schemeClr>
                </a:solidFill>
                <a:cs typeface="Times New Roman" pitchFamily="18" charset="0"/>
              </a:rPr>
              <a:t>Select and launch games</a:t>
            </a:r>
          </a:p>
          <a:p>
            <a:pPr indent="-274320" eaLnBrk="1" fontAlgn="auto" hangingPunct="1">
              <a:spcAft>
                <a:spcPts val="0"/>
              </a:spcAft>
              <a:defRPr/>
            </a:pPr>
            <a:r>
              <a:rPr lang="en-US" dirty="0" smtClean="0">
                <a:solidFill>
                  <a:schemeClr val="bg1">
                    <a:lumMod val="10000"/>
                  </a:schemeClr>
                </a:solidFill>
                <a:cs typeface="Times New Roman" pitchFamily="18" charset="0"/>
              </a:rPr>
              <a:t>Games: components of framework</a:t>
            </a:r>
          </a:p>
          <a:p>
            <a:pPr lvl="1" indent="-274320" eaLnBrk="1" fontAlgn="auto" hangingPunct="1">
              <a:spcAft>
                <a:spcPts val="0"/>
              </a:spcAft>
              <a:defRPr/>
            </a:pPr>
            <a:r>
              <a:rPr lang="en-US" dirty="0" smtClean="0">
                <a:solidFill>
                  <a:schemeClr val="bg1">
                    <a:lumMod val="10000"/>
                  </a:schemeClr>
                </a:solidFill>
                <a:cs typeface="Times New Roman" pitchFamily="18" charset="0"/>
              </a:rPr>
              <a:t>focus on the different testing and playing</a:t>
            </a: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35845"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73AD185-1F02-45A4-96D8-A6BC902AA782}" type="slidenum">
              <a:rPr lang="en-US" smtClean="0"/>
              <a:pPr fontAlgn="base">
                <a:spcBef>
                  <a:spcPct val="0"/>
                </a:spcBef>
                <a:spcAft>
                  <a:spcPct val="0"/>
                </a:spcAft>
                <a:defRPr/>
              </a:pPr>
              <a:t>18</a:t>
            </a:fld>
            <a:endParaRPr lang="en-US" smtClean="0"/>
          </a:p>
        </p:txBody>
      </p:sp>
      <p:pic>
        <p:nvPicPr>
          <p:cNvPr id="35846" name="Picture 2"/>
          <p:cNvPicPr>
            <a:picLocks noChangeAspect="1" noChangeArrowheads="1"/>
          </p:cNvPicPr>
          <p:nvPr/>
        </p:nvPicPr>
        <p:blipFill>
          <a:blip r:embed="rId3" cstate="print"/>
          <a:srcRect/>
          <a:stretch>
            <a:fillRect/>
          </a:stretch>
        </p:blipFill>
        <p:spPr bwMode="auto">
          <a:xfrm>
            <a:off x="5382977" y="1371600"/>
            <a:ext cx="3608623"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bwMode="auto"/>
        <p:txBody>
          <a:bodyPr wrap="square" numCol="1" anchorCtr="0" compatLnSpc="1">
            <a:prstTxWarp prst="textNoShape">
              <a:avLst/>
            </a:prstTxWarp>
          </a:bodyPr>
          <a:lstStyle/>
          <a:p>
            <a:pPr algn="ctr" eaLnBrk="1" hangingPunct="1"/>
            <a:r>
              <a:rPr lang="en-US" cap="none" smtClean="0">
                <a:solidFill>
                  <a:srgbClr val="7030A0"/>
                </a:solidFill>
              </a:rPr>
              <a:t>Games</a:t>
            </a: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36868"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DA3E3343-7FDA-4047-A0EE-C91CBC32E526}" type="slidenum">
              <a:rPr lang="en-US" smtClean="0"/>
              <a:pPr fontAlgn="base">
                <a:spcBef>
                  <a:spcPct val="0"/>
                </a:spcBef>
                <a:spcAft>
                  <a:spcPct val="0"/>
                </a:spcAft>
                <a:defRPr/>
              </a:pPr>
              <a:t>19</a:t>
            </a:fld>
            <a:endParaRPr lang="en-US" smtClean="0"/>
          </a:p>
        </p:txBody>
      </p:sp>
      <p:sp>
        <p:nvSpPr>
          <p:cNvPr id="7" name="Content Placeholder 6"/>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cs typeface="Times New Roman" pitchFamily="18" charset="0"/>
              </a:rPr>
              <a:t>Memory – Froggie Says</a:t>
            </a:r>
          </a:p>
          <a:p>
            <a:pPr indent="-274320" eaLnBrk="1" fontAlgn="auto" hangingPunct="1">
              <a:spcAft>
                <a:spcPts val="0"/>
              </a:spcAft>
              <a:defRPr/>
            </a:pPr>
            <a:r>
              <a:rPr lang="en-US" dirty="0" smtClean="0">
                <a:solidFill>
                  <a:schemeClr val="bg1">
                    <a:lumMod val="10000"/>
                  </a:schemeClr>
                </a:solidFill>
                <a:cs typeface="Times New Roman" pitchFamily="18" charset="0"/>
              </a:rPr>
              <a:t>Deductive Reasoning – Touchdown!</a:t>
            </a:r>
          </a:p>
          <a:p>
            <a:pPr indent="-274320" eaLnBrk="1" fontAlgn="auto" hangingPunct="1">
              <a:spcAft>
                <a:spcPts val="0"/>
              </a:spcAft>
              <a:defRPr/>
            </a:pPr>
            <a:r>
              <a:rPr lang="en-US" dirty="0" smtClean="0">
                <a:solidFill>
                  <a:schemeClr val="bg1">
                    <a:lumMod val="10000"/>
                  </a:schemeClr>
                </a:solidFill>
                <a:cs typeface="Times New Roman" pitchFamily="18" charset="0"/>
              </a:rPr>
              <a:t>Social – Air Hockey</a:t>
            </a:r>
          </a:p>
          <a:p>
            <a:pPr indent="-274320" eaLnBrk="1" fontAlgn="auto" hangingPunct="1">
              <a:spcAft>
                <a:spcPts val="0"/>
              </a:spcAft>
              <a:defRPr/>
            </a:pPr>
            <a:r>
              <a:rPr lang="en-US" dirty="0" smtClean="0">
                <a:solidFill>
                  <a:schemeClr val="bg1">
                    <a:lumMod val="10000"/>
                  </a:schemeClr>
                </a:solidFill>
                <a:cs typeface="Times New Roman" pitchFamily="18" charset="0"/>
              </a:rPr>
              <a:t>Neuromotor – Meteor Defense</a:t>
            </a:r>
          </a:p>
          <a:p>
            <a:pPr indent="-274320" eaLnBrk="1" fontAlgn="auto" hangingPunct="1">
              <a:spcAft>
                <a:spcPts val="0"/>
              </a:spcAft>
              <a:defRPr/>
            </a:pPr>
            <a:endParaRPr lang="en-US" dirty="0" smtClean="0">
              <a:solidFill>
                <a:schemeClr val="bg1">
                  <a:lumMod val="10000"/>
                </a:schemeClr>
              </a:solidFill>
              <a:cs typeface="Times New Roman" pitchFamily="18" charset="0"/>
            </a:endParaRPr>
          </a:p>
        </p:txBody>
      </p:sp>
      <p:pic>
        <p:nvPicPr>
          <p:cNvPr id="36870" name="Picture 5" descr="Froggie_Says_Grid.png"/>
          <p:cNvPicPr>
            <a:picLocks noChangeAspect="1"/>
          </p:cNvPicPr>
          <p:nvPr/>
        </p:nvPicPr>
        <p:blipFill>
          <a:blip r:embed="rId3" cstate="print"/>
          <a:srcRect/>
          <a:stretch>
            <a:fillRect/>
          </a:stretch>
        </p:blipFill>
        <p:spPr bwMode="auto">
          <a:xfrm>
            <a:off x="838200" y="3733800"/>
            <a:ext cx="1371600" cy="1371600"/>
          </a:xfrm>
          <a:prstGeom prst="rect">
            <a:avLst/>
          </a:prstGeom>
          <a:noFill/>
          <a:ln w="9525">
            <a:noFill/>
            <a:miter lim="800000"/>
            <a:headEnd/>
            <a:tailEnd/>
          </a:ln>
        </p:spPr>
      </p:pic>
      <p:pic>
        <p:nvPicPr>
          <p:cNvPr id="36871" name="Picture 7" descr="Hockey_Grid.png"/>
          <p:cNvPicPr>
            <a:picLocks noChangeAspect="1"/>
          </p:cNvPicPr>
          <p:nvPr/>
        </p:nvPicPr>
        <p:blipFill>
          <a:blip r:embed="rId4" cstate="print"/>
          <a:srcRect/>
          <a:stretch>
            <a:fillRect/>
          </a:stretch>
        </p:blipFill>
        <p:spPr bwMode="auto">
          <a:xfrm>
            <a:off x="4648200" y="3733800"/>
            <a:ext cx="1371600" cy="1371600"/>
          </a:xfrm>
          <a:prstGeom prst="rect">
            <a:avLst/>
          </a:prstGeom>
          <a:noFill/>
          <a:ln w="9525">
            <a:noFill/>
            <a:miter lim="800000"/>
            <a:headEnd/>
            <a:tailEnd/>
          </a:ln>
        </p:spPr>
      </p:pic>
      <p:pic>
        <p:nvPicPr>
          <p:cNvPr id="36872" name="Picture 8" descr="Meteor_Defense_Grid.png"/>
          <p:cNvPicPr>
            <a:picLocks noChangeAspect="1"/>
          </p:cNvPicPr>
          <p:nvPr/>
        </p:nvPicPr>
        <p:blipFill>
          <a:blip r:embed="rId5" cstate="print"/>
          <a:srcRect/>
          <a:stretch>
            <a:fillRect/>
          </a:stretch>
        </p:blipFill>
        <p:spPr bwMode="auto">
          <a:xfrm>
            <a:off x="6553200" y="3733800"/>
            <a:ext cx="1371600" cy="1371600"/>
          </a:xfrm>
          <a:prstGeom prst="rect">
            <a:avLst/>
          </a:prstGeom>
          <a:noFill/>
          <a:ln w="9525">
            <a:noFill/>
            <a:miter lim="800000"/>
            <a:headEnd/>
            <a:tailEnd/>
          </a:ln>
        </p:spPr>
      </p:pic>
      <p:pic>
        <p:nvPicPr>
          <p:cNvPr id="36873" name="Picture 9" descr="Touchdown_Grid.png"/>
          <p:cNvPicPr>
            <a:picLocks noChangeAspect="1"/>
          </p:cNvPicPr>
          <p:nvPr/>
        </p:nvPicPr>
        <p:blipFill>
          <a:blip r:embed="rId6" cstate="print"/>
          <a:srcRect/>
          <a:stretch>
            <a:fillRect/>
          </a:stretch>
        </p:blipFill>
        <p:spPr bwMode="auto">
          <a:xfrm>
            <a:off x="2743200" y="3733800"/>
            <a:ext cx="13716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smtClean="0">
                <a:solidFill>
                  <a:srgbClr val="7030A0"/>
                </a:solidFill>
              </a:rPr>
              <a:t>Agenda</a:t>
            </a:r>
            <a:endParaRPr lang="en-US" dirty="0"/>
          </a:p>
        </p:txBody>
      </p:sp>
      <p:sp>
        <p:nvSpPr>
          <p:cNvPr id="3" name="Content Placeholder 2"/>
          <p:cNvSpPr>
            <a:spLocks noGrp="1"/>
          </p:cNvSpPr>
          <p:nvPr>
            <p:ph sz="quarter" idx="13"/>
          </p:nvPr>
        </p:nvSpPr>
        <p:spPr/>
        <p:txBody>
          <a:bodyPr/>
          <a:lstStyle/>
          <a:p>
            <a:r>
              <a:rPr lang="en-US" dirty="0" smtClean="0">
                <a:solidFill>
                  <a:schemeClr val="bg1">
                    <a:lumMod val="10000"/>
                  </a:schemeClr>
                </a:solidFill>
              </a:rPr>
              <a:t>What/Why </a:t>
            </a:r>
          </a:p>
          <a:p>
            <a:r>
              <a:rPr lang="en-US" dirty="0" smtClean="0">
                <a:solidFill>
                  <a:schemeClr val="bg1">
                    <a:lumMod val="10000"/>
                  </a:schemeClr>
                </a:solidFill>
              </a:rPr>
              <a:t>Project Development Process</a:t>
            </a:r>
          </a:p>
          <a:p>
            <a:r>
              <a:rPr lang="en-US" dirty="0" smtClean="0">
                <a:solidFill>
                  <a:schemeClr val="bg1">
                    <a:lumMod val="10000"/>
                  </a:schemeClr>
                </a:solidFill>
              </a:rPr>
              <a:t>Project Support Environment</a:t>
            </a:r>
          </a:p>
          <a:p>
            <a:r>
              <a:rPr lang="en-US" dirty="0" smtClean="0">
                <a:solidFill>
                  <a:schemeClr val="bg1">
                    <a:lumMod val="10000"/>
                  </a:schemeClr>
                </a:solidFill>
              </a:rPr>
              <a:t>System Architecture </a:t>
            </a:r>
          </a:p>
          <a:p>
            <a:r>
              <a:rPr lang="en-US" i="1" dirty="0" smtClean="0">
                <a:solidFill>
                  <a:schemeClr val="bg1">
                    <a:lumMod val="10000"/>
                  </a:schemeClr>
                </a:solidFill>
              </a:rPr>
              <a:t>Healing Vision </a:t>
            </a:r>
            <a:r>
              <a:rPr lang="en-US" dirty="0" smtClean="0">
                <a:solidFill>
                  <a:schemeClr val="bg1">
                    <a:lumMod val="10000"/>
                  </a:schemeClr>
                </a:solidFill>
              </a:rPr>
              <a:t>- Add/Edit</a:t>
            </a:r>
          </a:p>
          <a:p>
            <a:r>
              <a:rPr lang="en-US" dirty="0" smtClean="0">
                <a:solidFill>
                  <a:schemeClr val="bg1">
                    <a:lumMod val="10000"/>
                  </a:schemeClr>
                </a:solidFill>
              </a:rPr>
              <a:t>Database Support </a:t>
            </a:r>
          </a:p>
          <a:p>
            <a:endParaRPr lang="en-US" dirty="0" smtClean="0">
              <a:solidFill>
                <a:schemeClr val="bg1">
                  <a:lumMod val="10000"/>
                </a:schemeClr>
              </a:solidFill>
            </a:endParaRPr>
          </a:p>
          <a:p>
            <a:endParaRPr lang="en-US" dirty="0" smtClean="0">
              <a:solidFill>
                <a:schemeClr val="bg1">
                  <a:lumMod val="10000"/>
                </a:schemeClr>
              </a:solidFill>
            </a:endParaRPr>
          </a:p>
        </p:txBody>
      </p:sp>
      <p:sp>
        <p:nvSpPr>
          <p:cNvPr id="7" name="Content Placeholder 6"/>
          <p:cNvSpPr>
            <a:spLocks noGrp="1"/>
          </p:cNvSpPr>
          <p:nvPr>
            <p:ph sz="quarter" idx="14"/>
          </p:nvPr>
        </p:nvSpPr>
        <p:spPr/>
        <p:txBody>
          <a:bodyPr/>
          <a:lstStyle/>
          <a:p>
            <a:r>
              <a:rPr lang="en-US" dirty="0" smtClean="0">
                <a:solidFill>
                  <a:schemeClr val="bg1">
                    <a:lumMod val="10000"/>
                  </a:schemeClr>
                </a:solidFill>
              </a:rPr>
              <a:t>Game Development</a:t>
            </a:r>
          </a:p>
          <a:p>
            <a:r>
              <a:rPr lang="en-US" i="1" dirty="0" smtClean="0">
                <a:solidFill>
                  <a:schemeClr val="bg1">
                    <a:lumMod val="10000"/>
                  </a:schemeClr>
                </a:solidFill>
              </a:rPr>
              <a:t>Healing Vision - </a:t>
            </a:r>
            <a:r>
              <a:rPr lang="en-US" dirty="0" smtClean="0">
                <a:solidFill>
                  <a:schemeClr val="bg1">
                    <a:lumMod val="10000"/>
                  </a:schemeClr>
                </a:solidFill>
              </a:rPr>
              <a:t>Query/Report</a:t>
            </a:r>
          </a:p>
          <a:p>
            <a:r>
              <a:rPr lang="en-US" dirty="0" smtClean="0">
                <a:solidFill>
                  <a:schemeClr val="bg1">
                    <a:lumMod val="10000"/>
                  </a:schemeClr>
                </a:solidFill>
              </a:rPr>
              <a:t>Project Challenges </a:t>
            </a:r>
          </a:p>
          <a:p>
            <a:r>
              <a:rPr lang="en-US" dirty="0" smtClean="0">
                <a:solidFill>
                  <a:schemeClr val="bg1">
                    <a:lumMod val="10000"/>
                  </a:schemeClr>
                </a:solidFill>
              </a:rPr>
              <a:t>Results/Future </a:t>
            </a:r>
            <a:r>
              <a:rPr lang="en-US" dirty="0" smtClean="0">
                <a:solidFill>
                  <a:schemeClr val="bg1">
                    <a:lumMod val="10000"/>
                  </a:schemeClr>
                </a:solidFill>
              </a:rPr>
              <a:t>Work </a:t>
            </a:r>
          </a:p>
          <a:p>
            <a:r>
              <a:rPr lang="en-US" dirty="0" smtClean="0">
                <a:solidFill>
                  <a:srgbClr val="000000"/>
                </a:solidFill>
              </a:rPr>
              <a:t>Acknowledgements</a:t>
            </a:r>
          </a:p>
          <a:p>
            <a:r>
              <a:rPr lang="en-US" dirty="0" smtClean="0">
                <a:solidFill>
                  <a:schemeClr val="bg1">
                    <a:lumMod val="10000"/>
                  </a:schemeClr>
                </a:solidFill>
              </a:rPr>
              <a:t>Question </a:t>
            </a:r>
            <a:r>
              <a:rPr lang="en-US" dirty="0" smtClean="0">
                <a:solidFill>
                  <a:schemeClr val="bg1">
                    <a:lumMod val="10000"/>
                  </a:schemeClr>
                </a:solidFill>
              </a:rPr>
              <a:t>and Answer</a:t>
            </a:r>
          </a:p>
          <a:p>
            <a:endParaRPr lang="en-US" dirty="0"/>
          </a:p>
        </p:txBody>
      </p:sp>
      <p:sp>
        <p:nvSpPr>
          <p:cNvPr id="4" name="Date Placeholder 3"/>
          <p:cNvSpPr>
            <a:spLocks noGrp="1"/>
          </p:cNvSpPr>
          <p:nvPr>
            <p:ph type="dt" sz="half" idx="15"/>
          </p:nvPr>
        </p:nvSpPr>
        <p:spPr/>
        <p:txBody>
          <a:bodyPr/>
          <a:lstStyle/>
          <a:p>
            <a:pPr>
              <a:defRPr/>
            </a:pPr>
            <a:r>
              <a:rPr lang="en-US" smtClean="0"/>
              <a:t>© 2010-2011 Computer Science Department, Texas Christian University</a:t>
            </a:r>
            <a:endParaRPr lang="en-US"/>
          </a:p>
        </p:txBody>
      </p:sp>
      <p:sp>
        <p:nvSpPr>
          <p:cNvPr id="5" name="Slide Number Placeholder 4"/>
          <p:cNvSpPr>
            <a:spLocks noGrp="1"/>
          </p:cNvSpPr>
          <p:nvPr>
            <p:ph type="sldNum" sz="quarter" idx="17"/>
          </p:nvPr>
        </p:nvSpPr>
        <p:spPr/>
        <p:txBody>
          <a:bodyPr/>
          <a:lstStyle/>
          <a:p>
            <a:pPr>
              <a:defRPr/>
            </a:pPr>
            <a:fld id="{64BD3B1D-6592-4CE0-BAAD-EA6916622C4F}"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bwMode="auto"/>
        <p:txBody>
          <a:bodyPr wrap="square" numCol="1" anchorCtr="0" compatLnSpc="1">
            <a:prstTxWarp prst="textNoShape">
              <a:avLst/>
            </a:prstTxWarp>
          </a:bodyPr>
          <a:lstStyle/>
          <a:p>
            <a:pPr algn="ctr" eaLnBrk="1" hangingPunct="1"/>
            <a:r>
              <a:rPr lang="en-US" cap="none" dirty="0" smtClean="0">
                <a:solidFill>
                  <a:schemeClr val="accent1"/>
                </a:solidFill>
              </a:rPr>
              <a:t>Froggie Says</a:t>
            </a:r>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cs typeface="Times New Roman" pitchFamily="18" charset="0"/>
              </a:rPr>
              <a:t>Memory</a:t>
            </a:r>
          </a:p>
          <a:p>
            <a:pPr indent="-274320" eaLnBrk="1" fontAlgn="auto" hangingPunct="1">
              <a:spcAft>
                <a:spcPts val="0"/>
              </a:spcAft>
              <a:defRPr/>
            </a:pPr>
            <a:r>
              <a:rPr lang="en-US" dirty="0" smtClean="0">
                <a:solidFill>
                  <a:schemeClr val="bg1">
                    <a:lumMod val="10000"/>
                  </a:schemeClr>
                </a:solidFill>
                <a:cs typeface="Times New Roman" pitchFamily="18" charset="0"/>
              </a:rPr>
              <a:t>Many different game modes:</a:t>
            </a:r>
          </a:p>
          <a:p>
            <a:pPr lvl="1" indent="-274320" eaLnBrk="1" fontAlgn="auto" hangingPunct="1">
              <a:spcAft>
                <a:spcPts val="0"/>
              </a:spcAft>
              <a:defRPr/>
            </a:pPr>
            <a:r>
              <a:rPr lang="en-US" dirty="0" smtClean="0">
                <a:solidFill>
                  <a:schemeClr val="bg1">
                    <a:lumMod val="10000"/>
                  </a:schemeClr>
                </a:solidFill>
                <a:cs typeface="Times New Roman" pitchFamily="18" charset="0"/>
              </a:rPr>
              <a:t>Colors, letters, grayscale, numbers, and shapes</a:t>
            </a:r>
          </a:p>
          <a:p>
            <a:pPr lvl="1" indent="-274320" eaLnBrk="1" fontAlgn="auto" hangingPunct="1">
              <a:spcAft>
                <a:spcPts val="0"/>
              </a:spcAft>
              <a:defRPr/>
            </a:pPr>
            <a:r>
              <a:rPr lang="en-US" dirty="0" smtClean="0">
                <a:solidFill>
                  <a:schemeClr val="bg1">
                    <a:lumMod val="10000"/>
                  </a:schemeClr>
                </a:solidFill>
                <a:cs typeface="Times New Roman" pitchFamily="18" charset="0"/>
              </a:rPr>
              <a:t>All of these test different abilities and parts of the brain </a:t>
            </a:r>
          </a:p>
          <a:p>
            <a:pPr indent="-274320" eaLnBrk="1" fontAlgn="auto" hangingPunct="1">
              <a:spcAft>
                <a:spcPts val="0"/>
              </a:spcAft>
              <a:defRPr/>
            </a:pPr>
            <a:r>
              <a:rPr lang="en-US" dirty="0" smtClean="0">
                <a:solidFill>
                  <a:schemeClr val="bg1">
                    <a:lumMod val="10000"/>
                  </a:schemeClr>
                </a:solidFill>
                <a:cs typeface="Times New Roman" pitchFamily="18" charset="0"/>
              </a:rPr>
              <a:t>Collects data on:</a:t>
            </a:r>
          </a:p>
          <a:p>
            <a:pPr lvl="1" indent="-274320" eaLnBrk="1" fontAlgn="auto" hangingPunct="1">
              <a:spcAft>
                <a:spcPts val="0"/>
              </a:spcAft>
              <a:defRPr/>
            </a:pPr>
            <a:r>
              <a:rPr lang="en-US" dirty="0" smtClean="0">
                <a:solidFill>
                  <a:schemeClr val="bg1">
                    <a:lumMod val="10000"/>
                  </a:schemeClr>
                </a:solidFill>
                <a:cs typeface="Times New Roman" pitchFamily="18" charset="0"/>
              </a:rPr>
              <a:t>Length of sequence</a:t>
            </a:r>
          </a:p>
          <a:p>
            <a:pPr lvl="1" indent="-274320" eaLnBrk="1" fontAlgn="auto" hangingPunct="1">
              <a:spcAft>
                <a:spcPts val="0"/>
              </a:spcAft>
              <a:defRPr/>
            </a:pPr>
            <a:r>
              <a:rPr lang="en-US" dirty="0" smtClean="0">
                <a:solidFill>
                  <a:schemeClr val="bg1">
                    <a:lumMod val="10000"/>
                  </a:schemeClr>
                </a:solidFill>
                <a:cs typeface="Times New Roman" pitchFamily="18" charset="0"/>
              </a:rPr>
              <a:t>Location of failure</a:t>
            </a:r>
          </a:p>
          <a:p>
            <a:pPr lvl="1" indent="-274320" eaLnBrk="1" fontAlgn="auto" hangingPunct="1">
              <a:spcAft>
                <a:spcPts val="0"/>
              </a:spcAft>
              <a:defRPr/>
            </a:pPr>
            <a:r>
              <a:rPr lang="en-US" dirty="0" smtClean="0">
                <a:solidFill>
                  <a:schemeClr val="bg1">
                    <a:lumMod val="10000"/>
                  </a:schemeClr>
                </a:solidFill>
                <a:cs typeface="Times New Roman" pitchFamily="18" charset="0"/>
              </a:rPr>
              <a:t>Average </a:t>
            </a:r>
            <a:r>
              <a:rPr lang="en-US" dirty="0" smtClean="0">
                <a:solidFill>
                  <a:schemeClr val="bg1">
                    <a:lumMod val="10000"/>
                  </a:schemeClr>
                </a:solidFill>
                <a:cs typeface="Times New Roman" pitchFamily="18" charset="0"/>
              </a:rPr>
              <a:t>and </a:t>
            </a:r>
            <a:r>
              <a:rPr lang="en-US" dirty="0" smtClean="0">
                <a:solidFill>
                  <a:schemeClr val="bg1">
                    <a:lumMod val="10000"/>
                  </a:schemeClr>
                </a:solidFill>
                <a:cs typeface="Times New Roman" pitchFamily="18" charset="0"/>
              </a:rPr>
              <a:t>standard deviation </a:t>
            </a:r>
            <a:r>
              <a:rPr lang="en-US" dirty="0" smtClean="0">
                <a:solidFill>
                  <a:schemeClr val="bg1">
                    <a:lumMod val="10000"/>
                  </a:schemeClr>
                </a:solidFill>
                <a:cs typeface="Times New Roman" pitchFamily="18" charset="0"/>
              </a:rPr>
              <a:t>of </a:t>
            </a:r>
            <a:r>
              <a:rPr lang="en-US" dirty="0" smtClean="0">
                <a:solidFill>
                  <a:schemeClr val="bg1">
                    <a:lumMod val="10000"/>
                  </a:schemeClr>
                </a:solidFill>
                <a:cs typeface="Times New Roman" pitchFamily="18" charset="0"/>
              </a:rPr>
              <a:t>response </a:t>
            </a:r>
          </a:p>
          <a:p>
            <a:pPr lvl="1" indent="-274320" eaLnBrk="1" fontAlgn="auto" hangingPunct="1">
              <a:spcAft>
                <a:spcPts val="0"/>
              </a:spcAft>
              <a:buNone/>
              <a:defRPr/>
            </a:pPr>
            <a:r>
              <a:rPr lang="en-US" dirty="0" smtClean="0">
                <a:solidFill>
                  <a:schemeClr val="bg1">
                    <a:lumMod val="10000"/>
                  </a:schemeClr>
                </a:solidFill>
                <a:cs typeface="Times New Roman" pitchFamily="18" charset="0"/>
              </a:rPr>
              <a:t>	</a:t>
            </a:r>
            <a:r>
              <a:rPr lang="en-US" dirty="0" smtClean="0">
                <a:solidFill>
                  <a:schemeClr val="bg1">
                    <a:lumMod val="10000"/>
                  </a:schemeClr>
                </a:solidFill>
                <a:cs typeface="Times New Roman" pitchFamily="18" charset="0"/>
              </a:rPr>
              <a:t>time for </a:t>
            </a:r>
            <a:r>
              <a:rPr lang="en-US" dirty="0" smtClean="0">
                <a:solidFill>
                  <a:schemeClr val="bg1">
                    <a:lumMod val="10000"/>
                  </a:schemeClr>
                </a:solidFill>
                <a:cs typeface="Times New Roman" pitchFamily="18" charset="0"/>
              </a:rPr>
              <a:t>buttons</a:t>
            </a:r>
          </a:p>
          <a:p>
            <a:pPr indent="-274320" eaLnBrk="1" fontAlgn="auto" hangingPunct="1">
              <a:spcAft>
                <a:spcPts val="0"/>
              </a:spcAft>
              <a:defRPr/>
            </a:pPr>
            <a:endParaRPr lang="en-US" dirty="0" smtClean="0">
              <a:solidFill>
                <a:schemeClr val="bg1">
                  <a:lumMod val="10000"/>
                </a:schemeClr>
              </a:solidFill>
              <a:cs typeface="Times New Roman" pitchFamily="18" charset="0"/>
            </a:endParaRPr>
          </a:p>
          <a:p>
            <a:pPr indent="-274320" eaLnBrk="1" fontAlgn="auto" hangingPunct="1">
              <a:spcAft>
                <a:spcPts val="0"/>
              </a:spcAft>
              <a:defRPr/>
            </a:pPr>
            <a:endParaRPr lang="en-US" dirty="0">
              <a:solidFill>
                <a:schemeClr val="bg1">
                  <a:lumMod val="10000"/>
                </a:schemeClr>
              </a:solidFill>
            </a:endParaRPr>
          </a:p>
        </p:txBody>
      </p:sp>
      <p:sp>
        <p:nvSpPr>
          <p:cNvPr id="37892"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FD95100E-960A-4B01-A958-D0FD5DBB4685}" type="slidenum">
              <a:rPr lang="en-US" smtClean="0"/>
              <a:pPr fontAlgn="base">
                <a:spcBef>
                  <a:spcPct val="0"/>
                </a:spcBef>
                <a:spcAft>
                  <a:spcPct val="0"/>
                </a:spcAft>
                <a:defRPr/>
              </a:pPr>
              <a:t>20</a:t>
            </a:fld>
            <a:endParaRPr lang="en-US" smtClean="0"/>
          </a:p>
        </p:txBody>
      </p:sp>
      <p:sp>
        <p:nvSpPr>
          <p:cNvPr id="6" name="Date Placeholder 3"/>
          <p:cNvSpPr>
            <a:spLocks noGrp="1"/>
          </p:cNvSpPr>
          <p:nvPr>
            <p:ph type="dt" sz="quarter" idx="10"/>
          </p:nvPr>
        </p:nvSpPr>
        <p:spPr/>
        <p:txBody>
          <a:bodyPr/>
          <a:lstStyle/>
          <a:p>
            <a:pPr>
              <a:defRPr/>
            </a:pPr>
            <a:r>
              <a:t>© 2010-2011 Computer Science Department, Texas Christian University</a:t>
            </a:r>
          </a:p>
        </p:txBody>
      </p:sp>
      <p:pic>
        <p:nvPicPr>
          <p:cNvPr id="37894" name="Picture 6" descr="FroggieSays_Final.png"/>
          <p:cNvPicPr>
            <a:picLocks noChangeAspect="1"/>
          </p:cNvPicPr>
          <p:nvPr/>
        </p:nvPicPr>
        <p:blipFill>
          <a:blip r:embed="rId3" cstate="print"/>
          <a:srcRect/>
          <a:stretch>
            <a:fillRect/>
          </a:stretch>
        </p:blipFill>
        <p:spPr bwMode="auto">
          <a:xfrm>
            <a:off x="5486400" y="3429000"/>
            <a:ext cx="27432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chemeClr val="accent1"/>
                </a:solidFill>
              </a:rPr>
              <a:t>Froggie Says</a:t>
            </a: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38916"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6AC3889-B858-4640-A0DC-2D0ED6FF5CF5}" type="slidenum">
              <a:rPr lang="en-US" smtClean="0"/>
              <a:pPr fontAlgn="base">
                <a:spcBef>
                  <a:spcPct val="0"/>
                </a:spcBef>
                <a:spcAft>
                  <a:spcPct val="0"/>
                </a:spcAft>
                <a:defRPr/>
              </a:pPr>
              <a:t>21</a:t>
            </a:fld>
            <a:endParaRPr lang="en-US" smtClean="0"/>
          </a:p>
        </p:txBody>
      </p:sp>
      <p:pic>
        <p:nvPicPr>
          <p:cNvPr id="6" name="FroggieSaysVideo.wmv">
            <a:hlinkClick r:id="" action="ppaction://media"/>
          </p:cNvPr>
          <p:cNvPicPr>
            <a:picLocks noGrp="1"/>
          </p:cNvPicPr>
          <p:nvPr>
            <p:ph idx="1"/>
            <a:videoFile r:link="rId1"/>
          </p:nvPr>
        </p:nvPicPr>
        <p:blipFill>
          <a:blip r:embed="rId4" cstate="print"/>
          <a:srcRect/>
          <a:stretch>
            <a:fillRect/>
          </a:stretch>
        </p:blipFill>
        <p:spPr>
          <a:xfrm>
            <a:off x="762000" y="1371600"/>
            <a:ext cx="7620000" cy="428625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fullScrn="1">
              <p:cMediaNode mute="1">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rgbClr val="7030A0"/>
                </a:solidFill>
              </a:rPr>
              <a:t>Froggie Says Example Game Data</a:t>
            </a:r>
            <a:endParaRPr lang="en-US" dirty="0">
              <a:solidFill>
                <a:srgbClr val="7030A0"/>
              </a:solidFill>
            </a:endParaRPr>
          </a:p>
        </p:txBody>
      </p:sp>
      <p:pic>
        <p:nvPicPr>
          <p:cNvPr id="7" name="Content Placeholder 6" descr="froggiedata1.jpg"/>
          <p:cNvPicPr>
            <a:picLocks noGrp="1" noChangeAspect="1"/>
          </p:cNvPicPr>
          <p:nvPr>
            <p:ph idx="1"/>
          </p:nvPr>
        </p:nvPicPr>
        <p:blipFill>
          <a:blip r:embed="rId3" cstate="print"/>
          <a:stretch>
            <a:fillRect/>
          </a:stretch>
        </p:blipFill>
        <p:spPr>
          <a:xfrm>
            <a:off x="228600" y="1676400"/>
            <a:ext cx="8604250" cy="2514600"/>
          </a:xfrm>
          <a:effectLst>
            <a:outerShdw blurRad="190500" algn="tl" rotWithShape="0">
              <a:srgbClr val="000000">
                <a:alpha val="70000"/>
              </a:srgbClr>
            </a:outerShdw>
          </a:effectLst>
        </p:spPr>
      </p:pic>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21509"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582A67B-F46F-4C4B-965A-7510CC7DE4BB}" type="slidenum">
              <a:rPr lang="en-US" smtClean="0"/>
              <a:pPr fontAlgn="base">
                <a:spcBef>
                  <a:spcPct val="0"/>
                </a:spcBef>
                <a:spcAft>
                  <a:spcPct val="0"/>
                </a:spcAft>
                <a:defRPr/>
              </a:pPr>
              <a:t>22</a:t>
            </a:fld>
            <a:endParaRPr lang="en-US" smtClean="0"/>
          </a:p>
        </p:txBody>
      </p:sp>
      <p:pic>
        <p:nvPicPr>
          <p:cNvPr id="21510" name="Picture 9" descr="Screenshot_11.png"/>
          <p:cNvPicPr>
            <a:picLocks noChangeAspect="1"/>
          </p:cNvPicPr>
          <p:nvPr/>
        </p:nvPicPr>
        <p:blipFill>
          <a:blip r:embed="rId4" cstate="print"/>
          <a:srcRect/>
          <a:stretch>
            <a:fillRect/>
          </a:stretch>
        </p:blipFill>
        <p:spPr bwMode="auto">
          <a:xfrm>
            <a:off x="6096000" y="4343400"/>
            <a:ext cx="2325688" cy="1789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bwMode="auto"/>
        <p:txBody>
          <a:bodyPr wrap="square" numCol="1" anchorCtr="0" compatLnSpc="1">
            <a:prstTxWarp prst="textNoShape">
              <a:avLst/>
            </a:prstTxWarp>
          </a:bodyPr>
          <a:lstStyle/>
          <a:p>
            <a:pPr algn="ctr" eaLnBrk="1" hangingPunct="1"/>
            <a:r>
              <a:rPr lang="en-US" cap="none" smtClean="0">
                <a:solidFill>
                  <a:schemeClr val="accent1"/>
                </a:solidFill>
              </a:rPr>
              <a:t>Touchdown!</a:t>
            </a:r>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cs typeface="Times New Roman" pitchFamily="18" charset="0"/>
              </a:rPr>
              <a:t>Short-term memory, deductive reasoning and spatial estimation</a:t>
            </a:r>
          </a:p>
          <a:p>
            <a:pPr indent="-274320" eaLnBrk="1" fontAlgn="auto" hangingPunct="1">
              <a:spcAft>
                <a:spcPts val="0"/>
              </a:spcAft>
              <a:defRPr/>
            </a:pPr>
            <a:r>
              <a:rPr lang="en-US" dirty="0" smtClean="0">
                <a:solidFill>
                  <a:schemeClr val="bg1">
                    <a:lumMod val="10000"/>
                  </a:schemeClr>
                </a:solidFill>
                <a:cs typeface="Times New Roman" pitchFamily="18" charset="0"/>
              </a:rPr>
              <a:t>Collects data on:</a:t>
            </a:r>
          </a:p>
          <a:p>
            <a:pPr lvl="1" indent="-274320" eaLnBrk="1" fontAlgn="auto" hangingPunct="1">
              <a:spcAft>
                <a:spcPts val="0"/>
              </a:spcAft>
              <a:defRPr/>
            </a:pPr>
            <a:r>
              <a:rPr lang="en-US" dirty="0" smtClean="0">
                <a:solidFill>
                  <a:schemeClr val="bg1">
                    <a:lumMod val="10000"/>
                  </a:schemeClr>
                </a:solidFill>
                <a:cs typeface="Times New Roman" pitchFamily="18" charset="0"/>
              </a:rPr>
              <a:t>Number of </a:t>
            </a:r>
            <a:r>
              <a:rPr lang="en-US" dirty="0" smtClean="0">
                <a:solidFill>
                  <a:schemeClr val="bg1">
                    <a:lumMod val="10000"/>
                  </a:schemeClr>
                </a:solidFill>
                <a:cs typeface="Times New Roman" pitchFamily="18" charset="0"/>
              </a:rPr>
              <a:t>throws</a:t>
            </a:r>
            <a:endParaRPr lang="en-US" dirty="0" smtClean="0">
              <a:solidFill>
                <a:schemeClr val="bg1">
                  <a:lumMod val="10000"/>
                </a:schemeClr>
              </a:solidFill>
              <a:cs typeface="Times New Roman" pitchFamily="18" charset="0"/>
            </a:endParaRPr>
          </a:p>
          <a:p>
            <a:pPr lvl="1" indent="-274320" eaLnBrk="1" fontAlgn="auto" hangingPunct="1">
              <a:spcAft>
                <a:spcPts val="0"/>
              </a:spcAft>
              <a:defRPr/>
            </a:pPr>
            <a:r>
              <a:rPr lang="en-US" dirty="0" smtClean="0">
                <a:solidFill>
                  <a:schemeClr val="bg1">
                    <a:lumMod val="10000"/>
                  </a:schemeClr>
                </a:solidFill>
                <a:cs typeface="Times New Roman" pitchFamily="18" charset="0"/>
              </a:rPr>
              <a:t>Distance to </a:t>
            </a:r>
            <a:r>
              <a:rPr lang="en-US" dirty="0" smtClean="0">
                <a:solidFill>
                  <a:schemeClr val="bg1">
                    <a:lumMod val="10000"/>
                  </a:schemeClr>
                </a:solidFill>
                <a:cs typeface="Times New Roman" pitchFamily="18" charset="0"/>
              </a:rPr>
              <a:t>receiver</a:t>
            </a:r>
            <a:endParaRPr lang="en-US" dirty="0" smtClean="0">
              <a:solidFill>
                <a:schemeClr val="bg1">
                  <a:lumMod val="10000"/>
                </a:schemeClr>
              </a:solidFill>
              <a:cs typeface="Times New Roman" pitchFamily="18" charset="0"/>
            </a:endParaRPr>
          </a:p>
          <a:p>
            <a:pPr lvl="1" indent="-274320" eaLnBrk="1" fontAlgn="auto" hangingPunct="1">
              <a:spcAft>
                <a:spcPts val="0"/>
              </a:spcAft>
              <a:defRPr/>
            </a:pPr>
            <a:r>
              <a:rPr lang="en-US" dirty="0" smtClean="0">
                <a:solidFill>
                  <a:schemeClr val="bg1">
                    <a:lumMod val="10000"/>
                  </a:schemeClr>
                </a:solidFill>
                <a:cs typeface="Times New Roman" pitchFamily="18" charset="0"/>
              </a:rPr>
              <a:t>Number of throws closer / farther than </a:t>
            </a:r>
          </a:p>
          <a:p>
            <a:pPr lvl="1" indent="-274320" eaLnBrk="1" fontAlgn="auto" hangingPunct="1">
              <a:spcAft>
                <a:spcPts val="0"/>
              </a:spcAft>
              <a:buFont typeface="Wingdings 3" pitchFamily="18" charset="2"/>
              <a:buNone/>
              <a:defRPr/>
            </a:pPr>
            <a:r>
              <a:rPr lang="en-US" dirty="0" smtClean="0">
                <a:solidFill>
                  <a:schemeClr val="bg1">
                    <a:lumMod val="10000"/>
                  </a:schemeClr>
                </a:solidFill>
                <a:cs typeface="Times New Roman" pitchFamily="18" charset="0"/>
              </a:rPr>
              <a:t>	previous</a:t>
            </a:r>
          </a:p>
          <a:p>
            <a:pPr lvl="1" indent="-274320" eaLnBrk="1" fontAlgn="auto" hangingPunct="1">
              <a:spcAft>
                <a:spcPts val="0"/>
              </a:spcAft>
              <a:defRPr/>
            </a:pPr>
            <a:r>
              <a:rPr lang="en-US" dirty="0" smtClean="0">
                <a:solidFill>
                  <a:schemeClr val="bg1">
                    <a:lumMod val="10000"/>
                  </a:schemeClr>
                </a:solidFill>
                <a:cs typeface="Times New Roman" pitchFamily="18" charset="0"/>
              </a:rPr>
              <a:t>Average and standard deviation of distances</a:t>
            </a:r>
          </a:p>
          <a:p>
            <a:pPr lvl="1" indent="-274320" eaLnBrk="1" fontAlgn="auto" hangingPunct="1">
              <a:spcAft>
                <a:spcPts val="0"/>
              </a:spcAft>
              <a:defRPr/>
            </a:pPr>
            <a:endParaRPr lang="en-US" dirty="0">
              <a:solidFill>
                <a:schemeClr val="bg1">
                  <a:lumMod val="10000"/>
                </a:schemeClr>
              </a:solidFill>
              <a:cs typeface="Times New Roman" pitchFamily="18" charset="0"/>
            </a:endParaRP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39941"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B91FF87-05C3-499E-A144-4FFE1ABC1A20}" type="slidenum">
              <a:rPr lang="en-US" smtClean="0"/>
              <a:pPr fontAlgn="base">
                <a:spcBef>
                  <a:spcPct val="0"/>
                </a:spcBef>
                <a:spcAft>
                  <a:spcPct val="0"/>
                </a:spcAft>
                <a:defRPr/>
              </a:pPr>
              <a:t>23</a:t>
            </a:fld>
            <a:endParaRPr lang="en-US" smtClean="0"/>
          </a:p>
        </p:txBody>
      </p:sp>
      <p:pic>
        <p:nvPicPr>
          <p:cNvPr id="39942" name="Picture 2"/>
          <p:cNvPicPr>
            <a:picLocks noChangeAspect="1" noChangeArrowheads="1"/>
          </p:cNvPicPr>
          <p:nvPr/>
        </p:nvPicPr>
        <p:blipFill>
          <a:blip r:embed="rId3" cstate="print"/>
          <a:srcRect/>
          <a:stretch>
            <a:fillRect/>
          </a:stretch>
        </p:blipFill>
        <p:spPr bwMode="auto">
          <a:xfrm>
            <a:off x="5257800" y="2362200"/>
            <a:ext cx="3563938"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chemeClr val="accent1"/>
                </a:solidFill>
              </a:rPr>
              <a:t>Touchdown!</a:t>
            </a: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40964"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027F3AC-C7F2-4C32-8173-03CDDA048DEF}" type="slidenum">
              <a:rPr lang="en-US" smtClean="0"/>
              <a:pPr fontAlgn="base">
                <a:spcBef>
                  <a:spcPct val="0"/>
                </a:spcBef>
                <a:spcAft>
                  <a:spcPct val="0"/>
                </a:spcAft>
                <a:defRPr/>
              </a:pPr>
              <a:t>24</a:t>
            </a:fld>
            <a:endParaRPr lang="en-US" smtClean="0"/>
          </a:p>
        </p:txBody>
      </p:sp>
      <p:pic>
        <p:nvPicPr>
          <p:cNvPr id="8" name="Touchdown.mp4">
            <a:hlinkClick r:id="" action="ppaction://media"/>
          </p:cNvPr>
          <p:cNvPicPr>
            <a:picLocks noGrp="1" noRot="1" noChangeAspect="1"/>
          </p:cNvPicPr>
          <p:nvPr>
            <p:ph idx="1"/>
            <a:videoFile r:link="rId1"/>
          </p:nvPr>
        </p:nvPicPr>
        <p:blipFill>
          <a:blip r:embed="rId4" cstate="print"/>
          <a:stretch>
            <a:fillRect/>
          </a:stretch>
        </p:blipFill>
        <p:spPr>
          <a:xfrm>
            <a:off x="1295400" y="1143000"/>
            <a:ext cx="6172200" cy="46291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chemeClr val="accent1"/>
                </a:solidFill>
              </a:rPr>
              <a:t>Air Hockey</a:t>
            </a:r>
            <a:endParaRPr lang="en-US" dirty="0"/>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cs typeface="Times New Roman" pitchFamily="18" charset="0"/>
              </a:rPr>
              <a:t>Social interaction</a:t>
            </a:r>
          </a:p>
          <a:p>
            <a:pPr indent="-274320" eaLnBrk="1" fontAlgn="auto" hangingPunct="1">
              <a:spcAft>
                <a:spcPts val="0"/>
              </a:spcAft>
              <a:defRPr/>
            </a:pPr>
            <a:r>
              <a:rPr lang="en-US" dirty="0" smtClean="0">
                <a:solidFill>
                  <a:schemeClr val="bg1">
                    <a:lumMod val="10000"/>
                  </a:schemeClr>
                </a:solidFill>
                <a:cs typeface="Times New Roman" pitchFamily="18" charset="0"/>
              </a:rPr>
              <a:t>No metrics are stored in the database</a:t>
            </a:r>
            <a:endParaRPr lang="en-US" dirty="0">
              <a:solidFill>
                <a:schemeClr val="bg1">
                  <a:lumMod val="10000"/>
                </a:schemeClr>
              </a:solidFill>
              <a:cs typeface="Times New Roman" pitchFamily="18" charset="0"/>
            </a:endParaRP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41989"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FCF382D0-6BAE-4F4F-87AA-5C724D19D472}" type="slidenum">
              <a:rPr lang="en-US" smtClean="0"/>
              <a:pPr fontAlgn="base">
                <a:spcBef>
                  <a:spcPct val="0"/>
                </a:spcBef>
                <a:spcAft>
                  <a:spcPct val="0"/>
                </a:spcAft>
                <a:defRPr/>
              </a:pPr>
              <a:t>25</a:t>
            </a:fld>
            <a:endParaRPr lang="en-US" smtClean="0"/>
          </a:p>
        </p:txBody>
      </p:sp>
      <p:pic>
        <p:nvPicPr>
          <p:cNvPr id="6" name="Picture 2" descr="C:\svn\repository1011\Documents\iPadscreenshots\Screenshot_39.png"/>
          <p:cNvPicPr>
            <a:picLocks noChangeAspect="1" noChangeArrowheads="1"/>
          </p:cNvPicPr>
          <p:nvPr/>
        </p:nvPicPr>
        <p:blipFill>
          <a:blip r:embed="rId3" cstate="print"/>
          <a:srcRect l="3776" t="8432" r="3806" b="6085"/>
          <a:stretch>
            <a:fillRect/>
          </a:stretch>
        </p:blipFill>
        <p:spPr bwMode="auto">
          <a:xfrm>
            <a:off x="2286000" y="2438400"/>
            <a:ext cx="4857750" cy="3454400"/>
          </a:xfrm>
          <a:prstGeom prst="rect">
            <a:avLst/>
          </a:prstGeom>
          <a:noFill/>
          <a:ln>
            <a:solidFill>
              <a:schemeClr val="bg1">
                <a:lumMod val="10000"/>
              </a:schemeClr>
            </a:solid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chemeClr val="accent1"/>
                </a:solidFill>
              </a:rPr>
              <a:t>Air Hockey</a:t>
            </a: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43012"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9453049-50EE-4BCD-9317-C6E4B4E1ABBA}" type="slidenum">
              <a:rPr lang="en-US" smtClean="0"/>
              <a:pPr fontAlgn="base">
                <a:spcBef>
                  <a:spcPct val="0"/>
                </a:spcBef>
                <a:spcAft>
                  <a:spcPct val="0"/>
                </a:spcAft>
                <a:defRPr/>
              </a:pPr>
              <a:t>26</a:t>
            </a:fld>
            <a:endParaRPr lang="en-US" smtClean="0"/>
          </a:p>
        </p:txBody>
      </p:sp>
      <p:pic>
        <p:nvPicPr>
          <p:cNvPr id="6" name="AirHockeyVideo.wmv">
            <a:hlinkClick r:id="" action="ppaction://media"/>
          </p:cNvPr>
          <p:cNvPicPr>
            <a:picLocks noGrp="1"/>
          </p:cNvPicPr>
          <p:nvPr>
            <p:ph idx="1"/>
            <a:videoFile r:link="rId1"/>
          </p:nvPr>
        </p:nvPicPr>
        <p:blipFill>
          <a:blip r:embed="rId4" cstate="print"/>
          <a:srcRect/>
          <a:stretch>
            <a:fillRect/>
          </a:stretch>
        </p:blipFill>
        <p:spPr>
          <a:xfrm>
            <a:off x="760413" y="1295400"/>
            <a:ext cx="7623175" cy="4287838"/>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fullScrn="1">
              <p:cMediaNode mute="1">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bwMode="auto"/>
        <p:txBody>
          <a:bodyPr wrap="square" numCol="1" anchorCtr="0" compatLnSpc="1">
            <a:prstTxWarp prst="textNoShape">
              <a:avLst/>
            </a:prstTxWarp>
          </a:bodyPr>
          <a:lstStyle/>
          <a:p>
            <a:pPr algn="ctr" eaLnBrk="1" hangingPunct="1"/>
            <a:r>
              <a:rPr lang="en-US" cap="none" smtClean="0">
                <a:solidFill>
                  <a:schemeClr val="accent1"/>
                </a:solidFill>
              </a:rPr>
              <a:t>Meteor Defense</a:t>
            </a:r>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cs typeface="Times New Roman" pitchFamily="18" charset="0"/>
              </a:rPr>
              <a:t>Tests </a:t>
            </a:r>
            <a:r>
              <a:rPr lang="en-US" dirty="0" err="1" smtClean="0">
                <a:solidFill>
                  <a:schemeClr val="bg1">
                    <a:lumMod val="10000"/>
                  </a:schemeClr>
                </a:solidFill>
                <a:cs typeface="Times New Roman" pitchFamily="18" charset="0"/>
              </a:rPr>
              <a:t>neuromotor</a:t>
            </a:r>
            <a:r>
              <a:rPr lang="en-US" dirty="0" smtClean="0">
                <a:solidFill>
                  <a:schemeClr val="bg1">
                    <a:lumMod val="10000"/>
                  </a:schemeClr>
                </a:solidFill>
                <a:cs typeface="Times New Roman" pitchFamily="18" charset="0"/>
              </a:rPr>
              <a:t> skills</a:t>
            </a:r>
          </a:p>
          <a:p>
            <a:pPr indent="-274320" eaLnBrk="1" fontAlgn="auto" hangingPunct="1">
              <a:spcAft>
                <a:spcPts val="0"/>
              </a:spcAft>
              <a:defRPr/>
            </a:pPr>
            <a:r>
              <a:rPr lang="en-US" dirty="0" smtClean="0">
                <a:solidFill>
                  <a:schemeClr val="bg1">
                    <a:lumMod val="10000"/>
                  </a:schemeClr>
                </a:solidFill>
                <a:cs typeface="Times New Roman" pitchFamily="18" charset="0"/>
              </a:rPr>
              <a:t>Collects data on:</a:t>
            </a:r>
          </a:p>
          <a:p>
            <a:pPr lvl="1" indent="-274320" eaLnBrk="1" fontAlgn="auto" hangingPunct="1">
              <a:spcAft>
                <a:spcPts val="0"/>
              </a:spcAft>
              <a:defRPr/>
            </a:pPr>
            <a:r>
              <a:rPr lang="en-US" dirty="0" smtClean="0">
                <a:solidFill>
                  <a:schemeClr val="bg1">
                    <a:lumMod val="10000"/>
                  </a:schemeClr>
                </a:solidFill>
                <a:cs typeface="Times New Roman" pitchFamily="18" charset="0"/>
              </a:rPr>
              <a:t>Time played</a:t>
            </a:r>
          </a:p>
          <a:p>
            <a:pPr lvl="1" indent="-274320" eaLnBrk="1" fontAlgn="auto" hangingPunct="1">
              <a:spcAft>
                <a:spcPts val="0"/>
              </a:spcAft>
              <a:defRPr/>
            </a:pPr>
            <a:r>
              <a:rPr lang="en-US" dirty="0" smtClean="0">
                <a:solidFill>
                  <a:schemeClr val="bg1">
                    <a:lumMod val="10000"/>
                  </a:schemeClr>
                </a:solidFill>
                <a:cs typeface="Times New Roman" pitchFamily="18" charset="0"/>
              </a:rPr>
              <a:t>Total accuracy</a:t>
            </a: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44037"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8A022A4-5653-4FDD-9EED-8674AE90EA94}" type="slidenum">
              <a:rPr lang="en-US" smtClean="0"/>
              <a:pPr fontAlgn="base">
                <a:spcBef>
                  <a:spcPct val="0"/>
                </a:spcBef>
                <a:spcAft>
                  <a:spcPct val="0"/>
                </a:spcAft>
                <a:defRPr/>
              </a:pPr>
              <a:t>27</a:t>
            </a:fld>
            <a:endParaRPr lang="en-US" smtClean="0"/>
          </a:p>
        </p:txBody>
      </p:sp>
      <p:pic>
        <p:nvPicPr>
          <p:cNvPr id="44038" name="Picture 2" descr="C:\svn\repository1011\Documents\iPadscreenshots\Screenshot_29.png"/>
          <p:cNvPicPr>
            <a:picLocks noChangeAspect="1" noChangeArrowheads="1"/>
          </p:cNvPicPr>
          <p:nvPr/>
        </p:nvPicPr>
        <p:blipFill>
          <a:blip r:embed="rId3" cstate="print"/>
          <a:srcRect/>
          <a:stretch>
            <a:fillRect/>
          </a:stretch>
        </p:blipFill>
        <p:spPr bwMode="auto">
          <a:xfrm>
            <a:off x="4114800" y="2649538"/>
            <a:ext cx="3743325" cy="2878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chemeClr val="accent1"/>
                </a:solidFill>
              </a:rPr>
              <a:t>Meteor Defense</a:t>
            </a: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45060"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7C3153E3-A002-4B05-B6E4-17F33D61C8BD}" type="slidenum">
              <a:rPr lang="en-US" smtClean="0"/>
              <a:pPr fontAlgn="base">
                <a:spcBef>
                  <a:spcPct val="0"/>
                </a:spcBef>
                <a:spcAft>
                  <a:spcPct val="0"/>
                </a:spcAft>
                <a:defRPr/>
              </a:pPr>
              <a:t>28</a:t>
            </a:fld>
            <a:endParaRPr lang="en-US" smtClean="0"/>
          </a:p>
        </p:txBody>
      </p:sp>
      <p:pic>
        <p:nvPicPr>
          <p:cNvPr id="7" name="MeteorDefense.mp4">
            <a:hlinkClick r:id="" action="ppaction://media"/>
          </p:cNvPr>
          <p:cNvPicPr>
            <a:picLocks noGrp="1" noRot="1" noChangeAspect="1"/>
          </p:cNvPicPr>
          <p:nvPr>
            <p:ph idx="1"/>
            <a:videoFile r:link="rId1"/>
          </p:nvPr>
        </p:nvPicPr>
        <p:blipFill>
          <a:blip r:embed="rId4" cstate="print"/>
          <a:stretch>
            <a:fillRect/>
          </a:stretch>
        </p:blipFill>
        <p:spPr>
          <a:xfrm>
            <a:off x="1625600" y="1219200"/>
            <a:ext cx="5994400" cy="4495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i="1" cap="none" dirty="0" smtClean="0">
                <a:solidFill>
                  <a:srgbClr val="7030A0"/>
                </a:solidFill>
              </a:rPr>
              <a:t>Healing Vision </a:t>
            </a:r>
            <a:r>
              <a:rPr lang="en-US" cap="none" dirty="0" smtClean="0">
                <a:solidFill>
                  <a:srgbClr val="7030A0"/>
                </a:solidFill>
              </a:rPr>
              <a:t>Demo#2</a:t>
            </a:r>
            <a:endParaRPr lang="en-US" dirty="0"/>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rPr>
              <a:t>Reporting/Querying</a:t>
            </a: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24581"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AB248CA1-D2E1-4547-B4CE-DA6B3DF7B4CB}" type="slidenum">
              <a:rPr lang="en-US" smtClean="0"/>
              <a:pPr fontAlgn="base">
                <a:spcBef>
                  <a:spcPct val="0"/>
                </a:spcBef>
                <a:spcAft>
                  <a:spcPct val="0"/>
                </a:spcAft>
                <a:defRPr/>
              </a:pPr>
              <a:t>29</a:t>
            </a:fld>
            <a:endParaRPr lang="en-US" smtClean="0"/>
          </a:p>
        </p:txBody>
      </p:sp>
      <p:pic>
        <p:nvPicPr>
          <p:cNvPr id="7" name="reports.wmv">
            <a:hlinkClick r:id="" action="ppaction://media"/>
          </p:cNvPr>
          <p:cNvPicPr>
            <a:picLocks noRot="1" noChangeAspect="1"/>
          </p:cNvPicPr>
          <p:nvPr>
            <a:videoFile r:link="rId1"/>
          </p:nvPr>
        </p:nvPicPr>
        <p:blipFill>
          <a:blip r:embed="rId4" cstate="print"/>
          <a:stretch>
            <a:fillRect/>
          </a:stretch>
        </p:blipFill>
        <p:spPr>
          <a:xfrm>
            <a:off x="1066800" y="1981201"/>
            <a:ext cx="6705600" cy="37719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rgbClr val="7030A0"/>
                </a:solidFill>
              </a:rPr>
              <a:t>What is </a:t>
            </a:r>
            <a:r>
              <a:rPr lang="en-US" i="1" cap="none" dirty="0" smtClean="0">
                <a:solidFill>
                  <a:srgbClr val="7030A0"/>
                </a:solidFill>
              </a:rPr>
              <a:t>Healing Touch</a:t>
            </a:r>
            <a:r>
              <a:rPr lang="en-US" cap="none" dirty="0" smtClean="0">
                <a:solidFill>
                  <a:srgbClr val="7030A0"/>
                </a:solidFill>
              </a:rPr>
              <a:t>?</a:t>
            </a:r>
            <a:endParaRPr lang="en-US" dirty="0"/>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lnSpc>
                <a:spcPct val="150000"/>
              </a:lnSpc>
              <a:spcAft>
                <a:spcPts val="0"/>
              </a:spcAft>
              <a:defRPr/>
            </a:pPr>
            <a:r>
              <a:rPr lang="en-US" dirty="0" smtClean="0">
                <a:solidFill>
                  <a:schemeClr val="bg1">
                    <a:lumMod val="10000"/>
                  </a:schemeClr>
                </a:solidFill>
              </a:rPr>
              <a:t>Computerized medical treatment system using multi-touch devices</a:t>
            </a:r>
          </a:p>
          <a:p>
            <a:pPr indent="-274320" eaLnBrk="1" fontAlgn="auto" hangingPunct="1">
              <a:lnSpc>
                <a:spcPct val="150000"/>
              </a:lnSpc>
              <a:spcAft>
                <a:spcPts val="0"/>
              </a:spcAft>
              <a:defRPr/>
            </a:pPr>
            <a:r>
              <a:rPr lang="en-US" dirty="0" smtClean="0">
                <a:solidFill>
                  <a:schemeClr val="bg1">
                    <a:lumMod val="10000"/>
                  </a:schemeClr>
                </a:solidFill>
              </a:rPr>
              <a:t>Therapeutic and rehabilitative exercises through gaming </a:t>
            </a:r>
          </a:p>
          <a:p>
            <a:pPr indent="-274320" eaLnBrk="1" fontAlgn="auto" hangingPunct="1">
              <a:lnSpc>
                <a:spcPct val="150000"/>
              </a:lnSpc>
              <a:spcAft>
                <a:spcPts val="0"/>
              </a:spcAft>
              <a:defRPr/>
            </a:pPr>
            <a:r>
              <a:rPr lang="en-US" dirty="0" smtClean="0">
                <a:solidFill>
                  <a:schemeClr val="bg1">
                    <a:lumMod val="10000"/>
                  </a:schemeClr>
                </a:solidFill>
              </a:rPr>
              <a:t>Provides for patient data storage, collection, and retrieval </a:t>
            </a:r>
          </a:p>
          <a:p>
            <a:pPr indent="-274320" eaLnBrk="1" fontAlgn="auto" hangingPunct="1">
              <a:lnSpc>
                <a:spcPct val="150000"/>
              </a:lnSpc>
              <a:spcAft>
                <a:spcPts val="0"/>
              </a:spcAft>
              <a:defRPr/>
            </a:pPr>
            <a:r>
              <a:rPr lang="en-US" dirty="0" smtClean="0">
                <a:solidFill>
                  <a:schemeClr val="bg1">
                    <a:lumMod val="10000"/>
                  </a:schemeClr>
                </a:solidFill>
              </a:rPr>
              <a:t>Framework </a:t>
            </a:r>
            <a:r>
              <a:rPr lang="en-US" dirty="0" smtClean="0">
                <a:solidFill>
                  <a:schemeClr val="bg1">
                    <a:lumMod val="10000"/>
                  </a:schemeClr>
                </a:solidFill>
              </a:rPr>
              <a:t>that allows for addition of future games </a:t>
            </a:r>
          </a:p>
          <a:p>
            <a:pPr lvl="1" indent="-274320" eaLnBrk="1" fontAlgn="auto" hangingPunct="1">
              <a:spcAft>
                <a:spcPts val="0"/>
              </a:spcAft>
              <a:defRPr/>
            </a:pPr>
            <a:endParaRPr lang="en-US" dirty="0" smtClean="0">
              <a:solidFill>
                <a:schemeClr val="bg1">
                  <a:lumMod val="10000"/>
                </a:schemeClr>
              </a:solidFill>
            </a:endParaRPr>
          </a:p>
          <a:p>
            <a:pPr indent="-274320" eaLnBrk="1" fontAlgn="auto" hangingPunct="1">
              <a:spcAft>
                <a:spcPts val="0"/>
              </a:spcAft>
              <a:defRPr/>
            </a:pPr>
            <a:endParaRPr lang="en-US" dirty="0"/>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15365"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9D303AF-E8F2-4176-BFDD-F9172DA644AF}" type="slidenum">
              <a:rPr lang="en-US" smtClean="0"/>
              <a:pPr fontAlgn="base">
                <a:spcBef>
                  <a:spcPct val="0"/>
                </a:spcBef>
                <a:spcAft>
                  <a:spcPct val="0"/>
                </a:spcAft>
                <a:defRPr/>
              </a:pPr>
              <a:t>3</a:t>
            </a:fld>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bwMode="auto"/>
        <p:txBody>
          <a:bodyPr wrap="square" numCol="1" anchorCtr="0" compatLnSpc="1">
            <a:prstTxWarp prst="textNoShape">
              <a:avLst/>
            </a:prstTxWarp>
          </a:bodyPr>
          <a:lstStyle/>
          <a:p>
            <a:pPr algn="ctr" eaLnBrk="1" hangingPunct="1"/>
            <a:r>
              <a:rPr lang="en-US" cap="none" smtClean="0">
                <a:solidFill>
                  <a:srgbClr val="7030A0"/>
                </a:solidFill>
              </a:rPr>
              <a:t>Surface - Challenges</a:t>
            </a:r>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lnSpc>
                <a:spcPct val="150000"/>
              </a:lnSpc>
              <a:spcAft>
                <a:spcPts val="0"/>
              </a:spcAft>
              <a:defRPr/>
            </a:pPr>
            <a:r>
              <a:rPr lang="en-US" dirty="0" smtClean="0">
                <a:solidFill>
                  <a:schemeClr val="bg1">
                    <a:lumMod val="10000"/>
                  </a:schemeClr>
                </a:solidFill>
                <a:cs typeface="Times New Roman" pitchFamily="18" charset="0"/>
              </a:rPr>
              <a:t>Windows Presentation Foundation (WPF) or XNA?</a:t>
            </a:r>
          </a:p>
          <a:p>
            <a:pPr indent="-274320" eaLnBrk="1" fontAlgn="auto" hangingPunct="1">
              <a:lnSpc>
                <a:spcPct val="150000"/>
              </a:lnSpc>
              <a:spcAft>
                <a:spcPts val="0"/>
              </a:spcAft>
              <a:defRPr/>
            </a:pPr>
            <a:r>
              <a:rPr lang="en-US" dirty="0" smtClean="0">
                <a:solidFill>
                  <a:schemeClr val="bg1">
                    <a:lumMod val="10000"/>
                  </a:schemeClr>
                </a:solidFill>
                <a:cs typeface="Times New Roman" pitchFamily="18" charset="0"/>
              </a:rPr>
              <a:t>XNA does not contain a simple GUI builder</a:t>
            </a:r>
          </a:p>
          <a:p>
            <a:pPr indent="-274320" eaLnBrk="1" fontAlgn="auto" hangingPunct="1">
              <a:lnSpc>
                <a:spcPct val="150000"/>
              </a:lnSpc>
              <a:spcAft>
                <a:spcPts val="0"/>
              </a:spcAft>
              <a:defRPr/>
            </a:pPr>
            <a:r>
              <a:rPr lang="en-US" dirty="0" smtClean="0">
                <a:solidFill>
                  <a:schemeClr val="bg1">
                    <a:lumMod val="10000"/>
                  </a:schemeClr>
                </a:solidFill>
                <a:cs typeface="Times New Roman" pitchFamily="18" charset="0"/>
              </a:rPr>
              <a:t>XNA does not have premade objects, such as buttons, popup menus, scroll bars, and radio buttons</a:t>
            </a: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46085"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7FFEE92-9649-4D60-A284-AE70A8604D7E}" type="slidenum">
              <a:rPr lang="en-US" smtClean="0"/>
              <a:pPr fontAlgn="base">
                <a:spcBef>
                  <a:spcPct val="0"/>
                </a:spcBef>
                <a:spcAft>
                  <a:spcPct val="0"/>
                </a:spcAft>
                <a:defRPr/>
              </a:pPr>
              <a:t>30</a:t>
            </a:fld>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bwMode="auto"/>
        <p:txBody>
          <a:bodyPr wrap="square" numCol="1" anchorCtr="0" compatLnSpc="1">
            <a:prstTxWarp prst="textNoShape">
              <a:avLst/>
            </a:prstTxWarp>
          </a:bodyPr>
          <a:lstStyle/>
          <a:p>
            <a:pPr algn="ctr" eaLnBrk="1" hangingPunct="1"/>
            <a:r>
              <a:rPr lang="en-US" cap="none" smtClean="0">
                <a:solidFill>
                  <a:schemeClr val="accent1"/>
                </a:solidFill>
              </a:rPr>
              <a:t>iPad - Challenges</a:t>
            </a:r>
          </a:p>
        </p:txBody>
      </p:sp>
      <p:sp>
        <p:nvSpPr>
          <p:cNvPr id="3" name="Content Placeholder 2"/>
          <p:cNvSpPr>
            <a:spLocks noGrp="1"/>
          </p:cNvSpPr>
          <p:nvPr>
            <p:ph idx="1"/>
          </p:nvPr>
        </p:nvSpPr>
        <p:spPr>
          <a:xfrm>
            <a:off x="685800" y="1600200"/>
            <a:ext cx="7772400" cy="3733800"/>
          </a:xfrm>
        </p:spPr>
        <p:txBody>
          <a:bodyPr rtlCol="0">
            <a:normAutofit/>
          </a:bodyPr>
          <a:lstStyle/>
          <a:p>
            <a:pPr indent="-274320" eaLnBrk="1" fontAlgn="auto" hangingPunct="1">
              <a:spcAft>
                <a:spcPts val="0"/>
              </a:spcAft>
              <a:defRPr/>
            </a:pPr>
            <a:r>
              <a:rPr lang="en-US" dirty="0" smtClean="0">
                <a:solidFill>
                  <a:schemeClr val="bg1">
                    <a:lumMod val="10000"/>
                  </a:schemeClr>
                </a:solidFill>
                <a:cs typeface="Times New Roman" pitchFamily="18" charset="0"/>
              </a:rPr>
              <a:t>Not </a:t>
            </a:r>
            <a:r>
              <a:rPr lang="en-US" dirty="0" smtClean="0">
                <a:solidFill>
                  <a:schemeClr val="bg1">
                    <a:lumMod val="10000"/>
                  </a:schemeClr>
                </a:solidFill>
                <a:cs typeface="Times New Roman" pitchFamily="18" charset="0"/>
              </a:rPr>
              <a:t>always </a:t>
            </a:r>
            <a:r>
              <a:rPr lang="en-US" dirty="0" smtClean="0">
                <a:solidFill>
                  <a:schemeClr val="bg1">
                    <a:lumMod val="10000"/>
                  </a:schemeClr>
                </a:solidFill>
                <a:cs typeface="Times New Roman" pitchFamily="18" charset="0"/>
              </a:rPr>
              <a:t>connected </a:t>
            </a:r>
            <a:r>
              <a:rPr lang="en-US" dirty="0" smtClean="0">
                <a:solidFill>
                  <a:schemeClr val="bg1">
                    <a:lumMod val="10000"/>
                  </a:schemeClr>
                </a:solidFill>
                <a:cs typeface="Times New Roman" pitchFamily="18" charset="0"/>
              </a:rPr>
              <a:t>to the database: </a:t>
            </a:r>
            <a:r>
              <a:rPr lang="en-US" dirty="0" smtClean="0">
                <a:solidFill>
                  <a:schemeClr val="bg1">
                    <a:lumMod val="10000"/>
                  </a:schemeClr>
                </a:solidFill>
                <a:cs typeface="Times New Roman" pitchFamily="18" charset="0"/>
              </a:rPr>
              <a:t> Local </a:t>
            </a:r>
            <a:r>
              <a:rPr lang="en-US" dirty="0" smtClean="0">
                <a:solidFill>
                  <a:schemeClr val="bg1">
                    <a:lumMod val="10000"/>
                  </a:schemeClr>
                </a:solidFill>
                <a:cs typeface="Times New Roman" pitchFamily="18" charset="0"/>
              </a:rPr>
              <a:t>database and synchronization</a:t>
            </a:r>
          </a:p>
          <a:p>
            <a:pPr indent="-274320" eaLnBrk="1" fontAlgn="auto" hangingPunct="1">
              <a:spcAft>
                <a:spcPts val="0"/>
              </a:spcAft>
              <a:defRPr/>
            </a:pPr>
            <a:r>
              <a:rPr lang="en-US" dirty="0" smtClean="0">
                <a:solidFill>
                  <a:schemeClr val="bg1">
                    <a:lumMod val="10000"/>
                  </a:schemeClr>
                </a:solidFill>
                <a:cs typeface="Times New Roman" pitchFamily="18" charset="0"/>
              </a:rPr>
              <a:t>Cannot connect directly to DB: </a:t>
            </a:r>
            <a:r>
              <a:rPr lang="en-US" dirty="0" smtClean="0">
                <a:solidFill>
                  <a:schemeClr val="bg1">
                    <a:lumMod val="10000"/>
                  </a:schemeClr>
                </a:solidFill>
                <a:cs typeface="Times New Roman" pitchFamily="18" charset="0"/>
              </a:rPr>
              <a:t> Helper </a:t>
            </a:r>
            <a:r>
              <a:rPr lang="en-US" dirty="0" smtClean="0">
                <a:solidFill>
                  <a:schemeClr val="bg1">
                    <a:lumMod val="10000"/>
                  </a:schemeClr>
                </a:solidFill>
                <a:cs typeface="Times New Roman" pitchFamily="18" charset="0"/>
              </a:rPr>
              <a:t>application</a:t>
            </a:r>
          </a:p>
          <a:p>
            <a:pPr indent="-274320" eaLnBrk="1" fontAlgn="auto" hangingPunct="1">
              <a:spcAft>
                <a:spcPts val="0"/>
              </a:spcAft>
              <a:defRPr/>
            </a:pPr>
            <a:endParaRPr lang="en-US" dirty="0" smtClean="0">
              <a:solidFill>
                <a:schemeClr val="bg1">
                  <a:lumMod val="10000"/>
                </a:schemeClr>
              </a:solidFill>
              <a:cs typeface="Times New Roman" pitchFamily="18" charset="0"/>
              <a:sym typeface="Wingdings" pitchFamily="2" charset="2"/>
            </a:endParaRPr>
          </a:p>
          <a:p>
            <a:pPr indent="-274320" eaLnBrk="1" fontAlgn="auto" hangingPunct="1">
              <a:spcAft>
                <a:spcPts val="0"/>
              </a:spcAft>
              <a:defRPr/>
            </a:pPr>
            <a:r>
              <a:rPr lang="en-US" dirty="0" smtClean="0">
                <a:solidFill>
                  <a:schemeClr val="bg1">
                    <a:lumMod val="10000"/>
                  </a:schemeClr>
                </a:solidFill>
                <a:cs typeface="Times New Roman" pitchFamily="18" charset="0"/>
                <a:sym typeface="Wingdings" pitchFamily="2" charset="2"/>
              </a:rPr>
              <a:t>Complex data flow</a:t>
            </a:r>
            <a:endParaRPr lang="en-US" dirty="0" smtClean="0">
              <a:solidFill>
                <a:schemeClr val="bg1">
                  <a:lumMod val="10000"/>
                </a:schemeClr>
              </a:solidFill>
              <a:cs typeface="Times New Roman" pitchFamily="18" charset="0"/>
            </a:endParaRPr>
          </a:p>
          <a:p>
            <a:pPr indent="-274320" eaLnBrk="1" fontAlgn="auto" hangingPunct="1">
              <a:spcAft>
                <a:spcPts val="0"/>
              </a:spcAft>
              <a:buFont typeface="Wingdings 3" pitchFamily="18" charset="2"/>
              <a:buNone/>
              <a:defRPr/>
            </a:pPr>
            <a:r>
              <a:rPr lang="en-US" sz="1800" dirty="0" smtClean="0">
                <a:solidFill>
                  <a:schemeClr val="bg1">
                    <a:lumMod val="10000"/>
                  </a:schemeClr>
                </a:solidFill>
                <a:cs typeface="Times New Roman" pitchFamily="18" charset="0"/>
                <a:sym typeface="Wingdings" pitchFamily="2" charset="2"/>
              </a:rPr>
              <a:t> </a:t>
            </a:r>
            <a:endParaRPr lang="en-US" dirty="0">
              <a:solidFill>
                <a:schemeClr val="bg1">
                  <a:lumMod val="10000"/>
                </a:schemeClr>
              </a:solidFill>
              <a:cs typeface="Times New Roman" pitchFamily="18" charset="0"/>
            </a:endParaRP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47109"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40739C54-0501-4DE3-A5EE-EBA5E3C18955}" type="slidenum">
              <a:rPr lang="en-US" smtClean="0"/>
              <a:pPr fontAlgn="base">
                <a:spcBef>
                  <a:spcPct val="0"/>
                </a:spcBef>
                <a:spcAft>
                  <a:spcPct val="0"/>
                </a:spcAft>
                <a:defRPr/>
              </a:pPr>
              <a:t>31</a:t>
            </a:fld>
            <a:endParaRPr lang="en-US" smtClean="0"/>
          </a:p>
        </p:txBody>
      </p:sp>
      <p:pic>
        <p:nvPicPr>
          <p:cNvPr id="47110" name="Picture 2"/>
          <p:cNvPicPr>
            <a:picLocks noChangeAspect="1" noChangeArrowheads="1"/>
          </p:cNvPicPr>
          <p:nvPr/>
        </p:nvPicPr>
        <p:blipFill>
          <a:blip r:embed="rId3" cstate="print"/>
          <a:srcRect/>
          <a:stretch>
            <a:fillRect/>
          </a:stretch>
        </p:blipFill>
        <p:spPr bwMode="auto">
          <a:xfrm>
            <a:off x="3541912" y="3048000"/>
            <a:ext cx="5316338"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smtClean="0">
                <a:solidFill>
                  <a:schemeClr val="accent1"/>
                </a:solidFill>
              </a:rPr>
              <a:t>General Project Challenges</a:t>
            </a:r>
            <a:endParaRPr lang="en-US" dirty="0"/>
          </a:p>
        </p:txBody>
      </p:sp>
      <p:sp>
        <p:nvSpPr>
          <p:cNvPr id="3" name="Content Placeholder 2"/>
          <p:cNvSpPr>
            <a:spLocks noGrp="1"/>
          </p:cNvSpPr>
          <p:nvPr>
            <p:ph idx="1"/>
          </p:nvPr>
        </p:nvSpPr>
        <p:spPr/>
        <p:txBody>
          <a:bodyPr/>
          <a:lstStyle/>
          <a:p>
            <a:r>
              <a:rPr lang="en-US" dirty="0" smtClean="0">
                <a:solidFill>
                  <a:schemeClr val="bg1">
                    <a:lumMod val="10000"/>
                  </a:schemeClr>
                </a:solidFill>
              </a:rPr>
              <a:t>Magnitude of Project</a:t>
            </a:r>
          </a:p>
          <a:p>
            <a:r>
              <a:rPr lang="en-US" dirty="0" smtClean="0">
                <a:solidFill>
                  <a:schemeClr val="bg1">
                    <a:lumMod val="10000"/>
                  </a:schemeClr>
                </a:solidFill>
              </a:rPr>
              <a:t>Team Size</a:t>
            </a:r>
          </a:p>
          <a:p>
            <a:r>
              <a:rPr lang="en-US" dirty="0" smtClean="0">
                <a:solidFill>
                  <a:schemeClr val="bg1">
                    <a:lumMod val="10000"/>
                  </a:schemeClr>
                </a:solidFill>
              </a:rPr>
              <a:t>Scheduling/Prioritizing</a:t>
            </a:r>
          </a:p>
          <a:p>
            <a:pPr lvl="1"/>
            <a:r>
              <a:rPr lang="en-US" dirty="0" smtClean="0">
                <a:solidFill>
                  <a:schemeClr val="bg1">
                    <a:lumMod val="10000"/>
                  </a:schemeClr>
                </a:solidFill>
              </a:rPr>
              <a:t>Learning new technology</a:t>
            </a:r>
          </a:p>
          <a:p>
            <a:pPr lvl="1"/>
            <a:r>
              <a:rPr lang="en-US" dirty="0" smtClean="0">
                <a:solidFill>
                  <a:schemeClr val="bg1">
                    <a:lumMod val="10000"/>
                  </a:schemeClr>
                </a:solidFill>
              </a:rPr>
              <a:t>Time management</a:t>
            </a:r>
          </a:p>
          <a:p>
            <a:pPr lvl="1"/>
            <a:r>
              <a:rPr lang="en-US" dirty="0" smtClean="0">
                <a:solidFill>
                  <a:schemeClr val="bg1">
                    <a:lumMod val="10000"/>
                  </a:schemeClr>
                </a:solidFill>
              </a:rPr>
              <a:t>Working efficiently</a:t>
            </a:r>
          </a:p>
          <a:p>
            <a:r>
              <a:rPr lang="en-US" dirty="0" smtClean="0">
                <a:solidFill>
                  <a:schemeClr val="bg1">
                    <a:lumMod val="10000"/>
                  </a:schemeClr>
                </a:solidFill>
              </a:rPr>
              <a:t>Communication issues </a:t>
            </a:r>
          </a:p>
          <a:p>
            <a:r>
              <a:rPr lang="en-US" dirty="0" smtClean="0">
                <a:solidFill>
                  <a:schemeClr val="bg1">
                    <a:lumMod val="10000"/>
                  </a:schemeClr>
                </a:solidFill>
              </a:rPr>
              <a:t>Accountability of team members </a:t>
            </a:r>
          </a:p>
          <a:p>
            <a:pPr lvl="1"/>
            <a:r>
              <a:rPr lang="en-US" dirty="0" smtClean="0">
                <a:solidFill>
                  <a:schemeClr val="bg1">
                    <a:lumMod val="10000"/>
                  </a:schemeClr>
                </a:solidFill>
              </a:rPr>
              <a:t>Accurate status updates</a:t>
            </a:r>
          </a:p>
          <a:p>
            <a:r>
              <a:rPr lang="en-US" dirty="0" smtClean="0">
                <a:solidFill>
                  <a:schemeClr val="bg1">
                    <a:lumMod val="10000"/>
                  </a:schemeClr>
                </a:solidFill>
              </a:rPr>
              <a:t>Documentation </a:t>
            </a:r>
          </a:p>
          <a:p>
            <a:endParaRPr lang="en-US" dirty="0" smtClean="0">
              <a:solidFill>
                <a:schemeClr val="bg1">
                  <a:lumMod val="10000"/>
                </a:schemeClr>
              </a:solidFill>
            </a:endParaRPr>
          </a:p>
        </p:txBody>
      </p:sp>
      <p:sp>
        <p:nvSpPr>
          <p:cNvPr id="4" name="Date Placeholder 3"/>
          <p:cNvSpPr>
            <a:spLocks noGrp="1"/>
          </p:cNvSpPr>
          <p:nvPr>
            <p:ph type="dt" sz="half" idx="10"/>
          </p:nvPr>
        </p:nvSpPr>
        <p:spPr/>
        <p:txBody>
          <a:bodyPr/>
          <a:lstStyle/>
          <a:p>
            <a:pPr>
              <a:defRPr/>
            </a:pPr>
            <a:r>
              <a:rPr lang="en-US" smtClean="0"/>
              <a:t>© 2010-2011 Computer Science Department, Texas Christian University</a:t>
            </a:r>
            <a:endParaRPr lang="en-US"/>
          </a:p>
        </p:txBody>
      </p:sp>
      <p:sp>
        <p:nvSpPr>
          <p:cNvPr id="5" name="Slide Number Placeholder 4"/>
          <p:cNvSpPr>
            <a:spLocks noGrp="1"/>
          </p:cNvSpPr>
          <p:nvPr>
            <p:ph type="sldNum" sz="quarter" idx="12"/>
          </p:nvPr>
        </p:nvSpPr>
        <p:spPr/>
        <p:txBody>
          <a:bodyPr/>
          <a:lstStyle/>
          <a:p>
            <a:pPr>
              <a:defRPr/>
            </a:pPr>
            <a:fld id="{64BD3B1D-6592-4CE0-BAAD-EA6916622C4F}" type="slidenum">
              <a:rPr lang="en-US" smtClean="0"/>
              <a:pPr>
                <a:defRPr/>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chemeClr val="accent1"/>
                </a:solidFill>
              </a:rPr>
              <a:t>Results and </a:t>
            </a:r>
            <a:r>
              <a:rPr lang="en-US" cap="none" dirty="0" smtClean="0">
                <a:solidFill>
                  <a:schemeClr val="accent1"/>
                </a:solidFill>
              </a:rPr>
              <a:t>Future Work</a:t>
            </a:r>
            <a:endParaRPr lang="en-US" dirty="0"/>
          </a:p>
        </p:txBody>
      </p:sp>
      <p:sp>
        <p:nvSpPr>
          <p:cNvPr id="3" name="Content Placeholder 2"/>
          <p:cNvSpPr>
            <a:spLocks noGrp="1"/>
          </p:cNvSpPr>
          <p:nvPr>
            <p:ph idx="1"/>
          </p:nvPr>
        </p:nvSpPr>
        <p:spPr>
          <a:xfrm>
            <a:off x="685800" y="1600200"/>
            <a:ext cx="7772400" cy="3733800"/>
          </a:xfrm>
        </p:spPr>
        <p:txBody>
          <a:bodyPr rtlCol="0">
            <a:normAutofit lnSpcReduction="10000"/>
          </a:bodyPr>
          <a:lstStyle/>
          <a:p>
            <a:pPr indent="-274320" eaLnBrk="1" fontAlgn="auto" hangingPunct="1">
              <a:spcAft>
                <a:spcPts val="0"/>
              </a:spcAft>
              <a:defRPr/>
            </a:pPr>
            <a:r>
              <a:rPr lang="en-US" dirty="0" smtClean="0">
                <a:solidFill>
                  <a:schemeClr val="bg1">
                    <a:lumMod val="10000"/>
                  </a:schemeClr>
                </a:solidFill>
              </a:rPr>
              <a:t>Results</a:t>
            </a:r>
          </a:p>
          <a:p>
            <a:pPr lvl="1" indent="-274320" eaLnBrk="1" fontAlgn="auto" hangingPunct="1">
              <a:spcAft>
                <a:spcPts val="0"/>
              </a:spcAft>
              <a:defRPr/>
            </a:pPr>
            <a:r>
              <a:rPr lang="en-US" dirty="0" smtClean="0">
                <a:solidFill>
                  <a:schemeClr val="bg1">
                    <a:lumMod val="10000"/>
                  </a:schemeClr>
                </a:solidFill>
              </a:rPr>
              <a:t>Implemented a generic framework </a:t>
            </a:r>
          </a:p>
          <a:p>
            <a:pPr lvl="1" indent="-274320" eaLnBrk="1" fontAlgn="auto" hangingPunct="1">
              <a:spcAft>
                <a:spcPts val="0"/>
              </a:spcAft>
              <a:defRPr/>
            </a:pPr>
            <a:r>
              <a:rPr lang="en-US" dirty="0" smtClean="0">
                <a:solidFill>
                  <a:schemeClr val="bg1">
                    <a:lumMod val="10000"/>
                  </a:schemeClr>
                </a:solidFill>
              </a:rPr>
              <a:t>Developed a suite of games on touchscreen devices</a:t>
            </a:r>
          </a:p>
          <a:p>
            <a:pPr lvl="1" indent="-274320" eaLnBrk="1" fontAlgn="auto" hangingPunct="1">
              <a:spcAft>
                <a:spcPts val="0"/>
              </a:spcAft>
              <a:defRPr/>
            </a:pPr>
            <a:r>
              <a:rPr lang="en-US" dirty="0" smtClean="0">
                <a:solidFill>
                  <a:schemeClr val="bg1">
                    <a:lumMod val="10000"/>
                  </a:schemeClr>
                </a:solidFill>
              </a:rPr>
              <a:t>Automated collection and reporting of game </a:t>
            </a:r>
            <a:r>
              <a:rPr lang="en-US" dirty="0" smtClean="0">
                <a:solidFill>
                  <a:schemeClr val="bg1">
                    <a:lumMod val="10000"/>
                  </a:schemeClr>
                </a:solidFill>
              </a:rPr>
              <a:t>results</a:t>
            </a:r>
          </a:p>
          <a:p>
            <a:pPr lvl="1" indent="-274320" eaLnBrk="1" fontAlgn="auto" hangingPunct="1">
              <a:spcAft>
                <a:spcPts val="0"/>
              </a:spcAft>
              <a:defRPr/>
            </a:pPr>
            <a:r>
              <a:rPr lang="en-US" dirty="0" smtClean="0">
                <a:solidFill>
                  <a:schemeClr val="bg1">
                    <a:lumMod val="10000"/>
                  </a:schemeClr>
                </a:solidFill>
              </a:rPr>
              <a:t>Demonstrated the untapped potential of </a:t>
            </a:r>
            <a:r>
              <a:rPr lang="en-US" dirty="0" smtClean="0">
                <a:solidFill>
                  <a:schemeClr val="bg1">
                    <a:lumMod val="10000"/>
                  </a:schemeClr>
                </a:solidFill>
              </a:rPr>
              <a:t>touchscreen technology in medical rehabilitation</a:t>
            </a:r>
          </a:p>
          <a:p>
            <a:pPr lvl="1" indent="-274320" eaLnBrk="1" fontAlgn="auto" hangingPunct="1">
              <a:spcAft>
                <a:spcPts val="0"/>
              </a:spcAft>
              <a:buFont typeface="Wingdings 3" pitchFamily="18" charset="2"/>
              <a:buNone/>
              <a:defRPr/>
            </a:pPr>
            <a:endParaRPr lang="en-US" dirty="0" smtClean="0">
              <a:solidFill>
                <a:schemeClr val="bg1">
                  <a:lumMod val="10000"/>
                </a:schemeClr>
              </a:solidFill>
            </a:endParaRPr>
          </a:p>
          <a:p>
            <a:pPr indent="-274320" eaLnBrk="1" fontAlgn="auto" hangingPunct="1">
              <a:spcAft>
                <a:spcPts val="0"/>
              </a:spcAft>
              <a:defRPr/>
            </a:pPr>
            <a:r>
              <a:rPr lang="en-US" dirty="0" smtClean="0">
                <a:solidFill>
                  <a:schemeClr val="bg1">
                    <a:lumMod val="10000"/>
                  </a:schemeClr>
                </a:solidFill>
              </a:rPr>
              <a:t>Future Work</a:t>
            </a:r>
            <a:endParaRPr lang="en-US" dirty="0" smtClean="0">
              <a:solidFill>
                <a:schemeClr val="bg1">
                  <a:lumMod val="10000"/>
                </a:schemeClr>
              </a:solidFill>
            </a:endParaRPr>
          </a:p>
          <a:p>
            <a:pPr lvl="1" indent="-274320" eaLnBrk="1" fontAlgn="auto" hangingPunct="1">
              <a:spcAft>
                <a:spcPts val="0"/>
              </a:spcAft>
              <a:defRPr/>
            </a:pPr>
            <a:r>
              <a:rPr lang="en-US" dirty="0" smtClean="0">
                <a:solidFill>
                  <a:schemeClr val="bg1">
                    <a:lumMod val="10000"/>
                  </a:schemeClr>
                </a:solidFill>
              </a:rPr>
              <a:t>More research into:</a:t>
            </a:r>
          </a:p>
          <a:p>
            <a:pPr lvl="2" indent="-274320" eaLnBrk="1" fontAlgn="auto" hangingPunct="1">
              <a:spcAft>
                <a:spcPts val="0"/>
              </a:spcAft>
              <a:defRPr/>
            </a:pPr>
            <a:r>
              <a:rPr lang="en-US" dirty="0" smtClean="0">
                <a:solidFill>
                  <a:schemeClr val="bg1">
                    <a:lumMod val="10000"/>
                  </a:schemeClr>
                </a:solidFill>
              </a:rPr>
              <a:t>Games in other areas of rehabilitation</a:t>
            </a:r>
            <a:endParaRPr lang="en-US" dirty="0" smtClean="0">
              <a:solidFill>
                <a:schemeClr val="bg1">
                  <a:lumMod val="10000"/>
                </a:schemeClr>
              </a:solidFill>
            </a:endParaRPr>
          </a:p>
          <a:p>
            <a:pPr lvl="2" indent="-274320" eaLnBrk="1" fontAlgn="auto" hangingPunct="1">
              <a:spcAft>
                <a:spcPts val="0"/>
              </a:spcAft>
              <a:defRPr/>
            </a:pPr>
            <a:r>
              <a:rPr lang="en-US" dirty="0" smtClean="0">
                <a:solidFill>
                  <a:schemeClr val="bg1">
                    <a:lumMod val="10000"/>
                  </a:schemeClr>
                </a:solidFill>
              </a:rPr>
              <a:t>How to analyze and use data collected from games</a:t>
            </a:r>
          </a:p>
          <a:p>
            <a:pPr lvl="2" indent="-274320" eaLnBrk="1" fontAlgn="auto" hangingPunct="1">
              <a:spcAft>
                <a:spcPts val="0"/>
              </a:spcAft>
              <a:defRPr/>
            </a:pPr>
            <a:r>
              <a:rPr lang="en-US" dirty="0" smtClean="0">
                <a:solidFill>
                  <a:schemeClr val="bg1">
                    <a:lumMod val="10000"/>
                  </a:schemeClr>
                </a:solidFill>
              </a:rPr>
              <a:t>Expansion onto other multi-touch platforms</a:t>
            </a:r>
            <a:endParaRPr lang="en-US" dirty="0">
              <a:solidFill>
                <a:schemeClr val="bg1">
                  <a:lumMod val="10000"/>
                </a:schemeClr>
              </a:solidFill>
            </a:endParaRP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48133"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639996AC-A03A-48D6-AF36-81AEA55283FD}" type="slidenum">
              <a:rPr lang="en-US" smtClean="0"/>
              <a:pPr fontAlgn="base">
                <a:spcBef>
                  <a:spcPct val="0"/>
                </a:spcBef>
                <a:spcAft>
                  <a:spcPct val="0"/>
                </a:spcAft>
                <a:defRPr/>
              </a:pPr>
              <a:t>33</a:t>
            </a:fld>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smtClean="0">
                <a:solidFill>
                  <a:schemeClr val="accent1"/>
                </a:solidFill>
              </a:rPr>
              <a:t>Acknowledgements</a:t>
            </a:r>
            <a:endParaRPr lang="en-US" dirty="0"/>
          </a:p>
        </p:txBody>
      </p:sp>
      <p:sp>
        <p:nvSpPr>
          <p:cNvPr id="3" name="Content Placeholder 2"/>
          <p:cNvSpPr>
            <a:spLocks noGrp="1"/>
          </p:cNvSpPr>
          <p:nvPr>
            <p:ph idx="1"/>
          </p:nvPr>
        </p:nvSpPr>
        <p:spPr/>
        <p:txBody>
          <a:bodyPr/>
          <a:lstStyle/>
          <a:p>
            <a:r>
              <a:rPr lang="en-US" dirty="0" smtClean="0">
                <a:solidFill>
                  <a:schemeClr val="bg1">
                    <a:lumMod val="10000"/>
                  </a:schemeClr>
                </a:solidFill>
              </a:rPr>
              <a:t>Texas Health Resources</a:t>
            </a:r>
          </a:p>
          <a:p>
            <a:pPr lvl="1"/>
            <a:r>
              <a:rPr lang="en-US" dirty="0" smtClean="0">
                <a:solidFill>
                  <a:schemeClr val="bg1">
                    <a:lumMod val="10000"/>
                  </a:schemeClr>
                </a:solidFill>
              </a:rPr>
              <a:t>Nanda </a:t>
            </a:r>
            <a:r>
              <a:rPr lang="en-US" dirty="0" err="1" smtClean="0">
                <a:solidFill>
                  <a:schemeClr val="bg1">
                    <a:lumMod val="10000"/>
                  </a:schemeClr>
                </a:solidFill>
              </a:rPr>
              <a:t>Lahoud</a:t>
            </a:r>
            <a:endParaRPr lang="en-US" dirty="0" smtClean="0">
              <a:solidFill>
                <a:schemeClr val="bg1">
                  <a:lumMod val="10000"/>
                </a:schemeClr>
              </a:solidFill>
            </a:endParaRPr>
          </a:p>
          <a:p>
            <a:pPr lvl="1"/>
            <a:r>
              <a:rPr lang="en-US" dirty="0" smtClean="0">
                <a:solidFill>
                  <a:schemeClr val="bg1">
                    <a:lumMod val="10000"/>
                  </a:schemeClr>
                </a:solidFill>
              </a:rPr>
              <a:t>Mike </a:t>
            </a:r>
            <a:r>
              <a:rPr lang="en-US" dirty="0" err="1" smtClean="0">
                <a:solidFill>
                  <a:schemeClr val="bg1">
                    <a:lumMod val="10000"/>
                  </a:schemeClr>
                </a:solidFill>
              </a:rPr>
              <a:t>Skupien</a:t>
            </a:r>
            <a:endParaRPr lang="en-US" dirty="0" smtClean="0">
              <a:solidFill>
                <a:schemeClr val="bg1">
                  <a:lumMod val="10000"/>
                </a:schemeClr>
              </a:solidFill>
            </a:endParaRPr>
          </a:p>
          <a:p>
            <a:pPr lvl="1"/>
            <a:r>
              <a:rPr lang="en-US" dirty="0" smtClean="0">
                <a:solidFill>
                  <a:schemeClr val="bg1">
                    <a:lumMod val="10000"/>
                  </a:schemeClr>
                </a:solidFill>
              </a:rPr>
              <a:t>Dr. Malcolm Stewart</a:t>
            </a:r>
          </a:p>
          <a:p>
            <a:r>
              <a:rPr lang="en-US" dirty="0" smtClean="0">
                <a:solidFill>
                  <a:schemeClr val="bg1">
                    <a:lumMod val="10000"/>
                  </a:schemeClr>
                </a:solidFill>
              </a:rPr>
              <a:t>Microsoft</a:t>
            </a:r>
          </a:p>
          <a:p>
            <a:pPr lvl="1"/>
            <a:r>
              <a:rPr lang="en-US" dirty="0" smtClean="0">
                <a:solidFill>
                  <a:schemeClr val="bg1">
                    <a:lumMod val="10000"/>
                  </a:schemeClr>
                </a:solidFill>
              </a:rPr>
              <a:t>Patrick Anderson</a:t>
            </a:r>
          </a:p>
          <a:p>
            <a:r>
              <a:rPr lang="en-US" dirty="0" smtClean="0">
                <a:solidFill>
                  <a:schemeClr val="bg1">
                    <a:lumMod val="10000"/>
                  </a:schemeClr>
                </a:solidFill>
              </a:rPr>
              <a:t>RadioShack – Surface Donations</a:t>
            </a:r>
          </a:p>
          <a:p>
            <a:pPr lvl="1"/>
            <a:r>
              <a:rPr lang="en-US" dirty="0" smtClean="0">
                <a:solidFill>
                  <a:schemeClr val="bg1">
                    <a:lumMod val="10000"/>
                  </a:schemeClr>
                </a:solidFill>
              </a:rPr>
              <a:t>Mike Kriesman</a:t>
            </a:r>
          </a:p>
          <a:p>
            <a:pPr lvl="1"/>
            <a:r>
              <a:rPr lang="en-US" dirty="0" smtClean="0">
                <a:solidFill>
                  <a:schemeClr val="bg1">
                    <a:lumMod val="10000"/>
                  </a:schemeClr>
                </a:solidFill>
              </a:rPr>
              <a:t>Roger Wilson</a:t>
            </a:r>
          </a:p>
        </p:txBody>
      </p:sp>
      <p:sp>
        <p:nvSpPr>
          <p:cNvPr id="4" name="Date Placeholder 3"/>
          <p:cNvSpPr>
            <a:spLocks noGrp="1"/>
          </p:cNvSpPr>
          <p:nvPr>
            <p:ph type="dt" sz="half" idx="10"/>
          </p:nvPr>
        </p:nvSpPr>
        <p:spPr/>
        <p:txBody>
          <a:bodyPr/>
          <a:lstStyle/>
          <a:p>
            <a:pPr>
              <a:defRPr/>
            </a:pPr>
            <a:r>
              <a:rPr lang="en-US" smtClean="0"/>
              <a:t>© 2010-2011 Computer Science Department, Texas Christian University</a:t>
            </a:r>
            <a:endParaRPr lang="en-US"/>
          </a:p>
        </p:txBody>
      </p:sp>
      <p:sp>
        <p:nvSpPr>
          <p:cNvPr id="5" name="Slide Number Placeholder 4"/>
          <p:cNvSpPr>
            <a:spLocks noGrp="1"/>
          </p:cNvSpPr>
          <p:nvPr>
            <p:ph type="sldNum" sz="quarter" idx="12"/>
          </p:nvPr>
        </p:nvSpPr>
        <p:spPr/>
        <p:txBody>
          <a:bodyPr/>
          <a:lstStyle/>
          <a:p>
            <a:pPr>
              <a:defRPr/>
            </a:pPr>
            <a:fld id="{64BD3B1D-6592-4CE0-BAAD-EA6916622C4F}" type="slidenum">
              <a:rPr lang="en-US" smtClean="0"/>
              <a:pPr>
                <a:defRPr/>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bwMode="auto">
          <a:xfrm>
            <a:off x="685800" y="1447800"/>
            <a:ext cx="7772400" cy="3398838"/>
          </a:xfrm>
        </p:spPr>
        <p:txBody>
          <a:bodyPr wrap="square" numCol="1" anchorCtr="0" compatLnSpc="1">
            <a:prstTxWarp prst="textNoShape">
              <a:avLst/>
            </a:prstTxWarp>
            <a:noAutofit/>
          </a:bodyPr>
          <a:lstStyle/>
          <a:p>
            <a:pPr algn="ctr" eaLnBrk="1" hangingPunct="1"/>
            <a:r>
              <a:rPr lang="en-US" cap="none" dirty="0" smtClean="0">
                <a:solidFill>
                  <a:srgbClr val="7030A0"/>
                </a:solidFill>
              </a:rPr>
              <a:t>Thank you from Team</a:t>
            </a:r>
            <a:br>
              <a:rPr lang="en-US" cap="none" dirty="0" smtClean="0">
                <a:solidFill>
                  <a:srgbClr val="7030A0"/>
                </a:solidFill>
              </a:rPr>
            </a:br>
            <a:r>
              <a:rPr lang="en-US" cap="none" dirty="0" smtClean="0">
                <a:solidFill>
                  <a:srgbClr val="7030A0"/>
                </a:solidFill>
              </a:rPr>
              <a:t/>
            </a:r>
            <a:br>
              <a:rPr lang="en-US" cap="none" dirty="0" smtClean="0">
                <a:solidFill>
                  <a:srgbClr val="7030A0"/>
                </a:solidFill>
              </a:rPr>
            </a:br>
            <a:r>
              <a:rPr lang="en-US" cap="none" dirty="0" smtClean="0">
                <a:solidFill>
                  <a:srgbClr val="7030A0"/>
                </a:solidFill>
              </a:rPr>
              <a:t/>
            </a:r>
            <a:br>
              <a:rPr lang="en-US" cap="none" dirty="0" smtClean="0">
                <a:solidFill>
                  <a:srgbClr val="7030A0"/>
                </a:solidFill>
              </a:rPr>
            </a:br>
            <a:r>
              <a:rPr lang="en-US" cap="none" dirty="0" smtClean="0">
                <a:solidFill>
                  <a:srgbClr val="7030A0"/>
                </a:solidFill>
              </a:rPr>
              <a:t/>
            </a:r>
            <a:br>
              <a:rPr lang="en-US" cap="none" dirty="0" smtClean="0">
                <a:solidFill>
                  <a:srgbClr val="7030A0"/>
                </a:solidFill>
              </a:rPr>
            </a:br>
            <a:r>
              <a:rPr lang="en-US" cap="none" dirty="0" smtClean="0">
                <a:solidFill>
                  <a:srgbClr val="7030A0"/>
                </a:solidFill>
              </a:rPr>
              <a:t/>
            </a:r>
            <a:br>
              <a:rPr lang="en-US" cap="none" dirty="0" smtClean="0">
                <a:solidFill>
                  <a:srgbClr val="7030A0"/>
                </a:solidFill>
              </a:rPr>
            </a:br>
            <a:r>
              <a:rPr lang="en-US" cap="none" dirty="0" smtClean="0">
                <a:solidFill>
                  <a:srgbClr val="7030A0"/>
                </a:solidFill>
              </a:rPr>
              <a:t/>
            </a:r>
            <a:br>
              <a:rPr lang="en-US" cap="none" dirty="0" smtClean="0">
                <a:solidFill>
                  <a:srgbClr val="7030A0"/>
                </a:solidFill>
              </a:rPr>
            </a:br>
            <a:r>
              <a:rPr lang="en-US" cap="none" dirty="0" smtClean="0">
                <a:solidFill>
                  <a:srgbClr val="7030A0"/>
                </a:solidFill>
              </a:rPr>
              <a:t/>
            </a:r>
            <a:br>
              <a:rPr lang="en-US" cap="none" dirty="0" smtClean="0">
                <a:solidFill>
                  <a:srgbClr val="7030A0"/>
                </a:solidFill>
              </a:rPr>
            </a:br>
            <a:r>
              <a:rPr lang="en-US" cap="none" dirty="0" smtClean="0">
                <a:solidFill>
                  <a:srgbClr val="7030A0"/>
                </a:solidFill>
              </a:rPr>
              <a:t>Questions?</a:t>
            </a: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49156"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8BE44241-E8AA-4F97-B99E-40307754AA45}" type="slidenum">
              <a:rPr lang="en-US" smtClean="0"/>
              <a:pPr fontAlgn="base">
                <a:spcBef>
                  <a:spcPct val="0"/>
                </a:spcBef>
                <a:spcAft>
                  <a:spcPct val="0"/>
                </a:spcAft>
                <a:defRPr/>
              </a:pPr>
              <a:t>35</a:t>
            </a:fld>
            <a:endParaRPr lang="en-US" smtClean="0"/>
          </a:p>
        </p:txBody>
      </p:sp>
      <p:pic>
        <p:nvPicPr>
          <p:cNvPr id="5" name="Picture 3"/>
          <p:cNvPicPr>
            <a:picLocks noChangeAspect="1"/>
          </p:cNvPicPr>
          <p:nvPr/>
        </p:nvPicPr>
        <p:blipFill>
          <a:blip r:embed="rId3" cstate="print"/>
          <a:srcRect/>
          <a:stretch>
            <a:fillRect/>
          </a:stretch>
        </p:blipFill>
        <p:spPr bwMode="auto">
          <a:xfrm>
            <a:off x="2438400" y="2286000"/>
            <a:ext cx="4225925" cy="16158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smtClean="0">
                <a:solidFill>
                  <a:srgbClr val="7030A0"/>
                </a:solidFill>
              </a:rPr>
              <a:t>Why </a:t>
            </a:r>
            <a:r>
              <a:rPr lang="en-US" i="1" cap="none" dirty="0" smtClean="0">
                <a:solidFill>
                  <a:srgbClr val="7030A0"/>
                </a:solidFill>
              </a:rPr>
              <a:t>Healing Touch</a:t>
            </a:r>
            <a:r>
              <a:rPr lang="en-US" cap="none" dirty="0" smtClean="0">
                <a:solidFill>
                  <a:srgbClr val="7030A0"/>
                </a:solidFill>
              </a:rPr>
              <a:t>?</a:t>
            </a:r>
            <a:endParaRPr lang="en-US" dirty="0"/>
          </a:p>
        </p:txBody>
      </p:sp>
      <p:sp>
        <p:nvSpPr>
          <p:cNvPr id="3" name="Content Placeholder 2"/>
          <p:cNvSpPr>
            <a:spLocks noGrp="1"/>
          </p:cNvSpPr>
          <p:nvPr>
            <p:ph idx="1"/>
          </p:nvPr>
        </p:nvSpPr>
        <p:spPr/>
        <p:txBody>
          <a:bodyPr/>
          <a:lstStyle/>
          <a:p>
            <a:r>
              <a:rPr lang="en-US" dirty="0" smtClean="0">
                <a:solidFill>
                  <a:schemeClr val="bg1">
                    <a:lumMod val="10000"/>
                  </a:schemeClr>
                </a:solidFill>
              </a:rPr>
              <a:t>Rehabilitative exercises are repetitive and boring </a:t>
            </a:r>
          </a:p>
          <a:p>
            <a:pPr lvl="1"/>
            <a:r>
              <a:rPr lang="en-US" dirty="0" smtClean="0">
                <a:solidFill>
                  <a:schemeClr val="bg1">
                    <a:lumMod val="10000"/>
                  </a:schemeClr>
                </a:solidFill>
              </a:rPr>
              <a:t>Games are interactive and fun</a:t>
            </a:r>
          </a:p>
          <a:p>
            <a:pPr lvl="1"/>
            <a:r>
              <a:rPr lang="en-US" dirty="0" smtClean="0">
                <a:solidFill>
                  <a:schemeClr val="bg1">
                    <a:lumMod val="10000"/>
                  </a:schemeClr>
                </a:solidFill>
              </a:rPr>
              <a:t>Multi-touch devices are engaging</a:t>
            </a:r>
          </a:p>
          <a:p>
            <a:r>
              <a:rPr lang="en-US" dirty="0" smtClean="0">
                <a:solidFill>
                  <a:schemeClr val="bg1">
                    <a:lumMod val="10000"/>
                  </a:schemeClr>
                </a:solidFill>
              </a:rPr>
              <a:t>Conventional rehabilitation software is a barrier to patients </a:t>
            </a:r>
          </a:p>
          <a:p>
            <a:pPr lvl="1"/>
            <a:r>
              <a:rPr lang="en-US" dirty="0" smtClean="0">
                <a:solidFill>
                  <a:schemeClr val="bg1">
                    <a:lumMod val="10000"/>
                  </a:schemeClr>
                </a:solidFill>
              </a:rPr>
              <a:t>Touchscreen devices are intuitive </a:t>
            </a:r>
          </a:p>
          <a:p>
            <a:r>
              <a:rPr lang="en-US" dirty="0" smtClean="0">
                <a:solidFill>
                  <a:schemeClr val="bg1">
                    <a:lumMod val="10000"/>
                  </a:schemeClr>
                </a:solidFill>
              </a:rPr>
              <a:t>Test setup </a:t>
            </a:r>
            <a:r>
              <a:rPr lang="en-US" dirty="0" smtClean="0">
                <a:solidFill>
                  <a:schemeClr val="bg1">
                    <a:lumMod val="10000"/>
                  </a:schemeClr>
                </a:solidFill>
              </a:rPr>
              <a:t>and logging is often manual </a:t>
            </a:r>
          </a:p>
          <a:p>
            <a:pPr lvl="1"/>
            <a:r>
              <a:rPr lang="en-US" i="1" dirty="0" smtClean="0">
                <a:solidFill>
                  <a:schemeClr val="bg1">
                    <a:lumMod val="10000"/>
                  </a:schemeClr>
                </a:solidFill>
              </a:rPr>
              <a:t>Healing Touch </a:t>
            </a:r>
            <a:r>
              <a:rPr lang="en-US" dirty="0" smtClean="0">
                <a:solidFill>
                  <a:schemeClr val="bg1">
                    <a:lumMod val="10000"/>
                  </a:schemeClr>
                </a:solidFill>
              </a:rPr>
              <a:t>is customizable to patient needs/abilities </a:t>
            </a:r>
          </a:p>
          <a:p>
            <a:pPr lvl="1"/>
            <a:r>
              <a:rPr lang="en-US" dirty="0" smtClean="0">
                <a:solidFill>
                  <a:schemeClr val="bg1">
                    <a:lumMod val="10000"/>
                  </a:schemeClr>
                </a:solidFill>
              </a:rPr>
              <a:t>Automated collection, retrieval, and reporting </a:t>
            </a:r>
          </a:p>
          <a:p>
            <a:r>
              <a:rPr lang="en-US" dirty="0" smtClean="0">
                <a:solidFill>
                  <a:schemeClr val="bg1">
                    <a:lumMod val="10000"/>
                  </a:schemeClr>
                </a:solidFill>
              </a:rPr>
              <a:t>Experience in working with a business client </a:t>
            </a:r>
          </a:p>
          <a:p>
            <a:endParaRPr lang="en-US" dirty="0" smtClean="0">
              <a:solidFill>
                <a:schemeClr val="bg1">
                  <a:lumMod val="10000"/>
                </a:schemeClr>
              </a:solidFill>
            </a:endParaRPr>
          </a:p>
          <a:p>
            <a:pPr>
              <a:buNone/>
            </a:pPr>
            <a:endParaRPr lang="en-US" dirty="0" smtClean="0">
              <a:solidFill>
                <a:schemeClr val="bg1">
                  <a:lumMod val="10000"/>
                </a:schemeClr>
              </a:solidFill>
            </a:endParaRPr>
          </a:p>
          <a:p>
            <a:pPr lvl="1"/>
            <a:endParaRPr lang="en-US" dirty="0" smtClean="0">
              <a:solidFill>
                <a:schemeClr val="bg1">
                  <a:lumMod val="10000"/>
                </a:schemeClr>
              </a:solidFill>
            </a:endParaRPr>
          </a:p>
        </p:txBody>
      </p:sp>
      <p:sp>
        <p:nvSpPr>
          <p:cNvPr id="4" name="Date Placeholder 3"/>
          <p:cNvSpPr>
            <a:spLocks noGrp="1"/>
          </p:cNvSpPr>
          <p:nvPr>
            <p:ph type="dt" sz="half" idx="10"/>
          </p:nvPr>
        </p:nvSpPr>
        <p:spPr/>
        <p:txBody>
          <a:bodyPr/>
          <a:lstStyle/>
          <a:p>
            <a:pPr>
              <a:defRPr/>
            </a:pPr>
            <a:r>
              <a:rPr lang="en-US" smtClean="0"/>
              <a:t>© 2010-2011 Computer Science Department, Texas Christian University</a:t>
            </a:r>
            <a:endParaRPr lang="en-US"/>
          </a:p>
        </p:txBody>
      </p:sp>
      <p:sp>
        <p:nvSpPr>
          <p:cNvPr id="5" name="Slide Number Placeholder 4"/>
          <p:cNvSpPr>
            <a:spLocks noGrp="1"/>
          </p:cNvSpPr>
          <p:nvPr>
            <p:ph type="sldNum" sz="quarter" idx="12"/>
          </p:nvPr>
        </p:nvSpPr>
        <p:spPr/>
        <p:txBody>
          <a:bodyPr/>
          <a:lstStyle/>
          <a:p>
            <a:pPr>
              <a:defRPr/>
            </a:pPr>
            <a:fld id="{64BD3B1D-6592-4CE0-BAAD-EA6916622C4F}"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cap="none" dirty="0" smtClean="0">
                <a:solidFill>
                  <a:srgbClr val="7030A0"/>
                </a:solidFill>
              </a:rPr>
              <a:t>Healing Touch</a:t>
            </a:r>
            <a:r>
              <a:rPr lang="en-US" cap="none" dirty="0" smtClean="0">
                <a:solidFill>
                  <a:srgbClr val="7030A0"/>
                </a:solidFill>
              </a:rPr>
              <a:t> Development Process</a:t>
            </a:r>
            <a:r>
              <a:rPr lang="en-US" i="1" cap="none" dirty="0" smtClean="0">
                <a:solidFill>
                  <a:srgbClr val="7030A0"/>
                </a:solidFill>
              </a:rPr>
              <a:t>   </a:t>
            </a:r>
            <a:endParaRPr lang="en-US" dirty="0"/>
          </a:p>
        </p:txBody>
      </p:sp>
      <p:sp>
        <p:nvSpPr>
          <p:cNvPr id="3" name="Content Placeholder 2"/>
          <p:cNvSpPr>
            <a:spLocks noGrp="1"/>
          </p:cNvSpPr>
          <p:nvPr>
            <p:ph idx="1"/>
          </p:nvPr>
        </p:nvSpPr>
        <p:spPr/>
        <p:txBody>
          <a:bodyPr/>
          <a:lstStyle/>
          <a:p>
            <a:r>
              <a:rPr lang="en-US" dirty="0" smtClean="0">
                <a:solidFill>
                  <a:schemeClr val="bg1">
                    <a:lumMod val="10000"/>
                  </a:schemeClr>
                </a:solidFill>
              </a:rPr>
              <a:t>Two-semester project</a:t>
            </a:r>
          </a:p>
          <a:p>
            <a:pPr lvl="1"/>
            <a:r>
              <a:rPr lang="en-US" dirty="0" smtClean="0">
                <a:solidFill>
                  <a:schemeClr val="bg1">
                    <a:lumMod val="10000"/>
                  </a:schemeClr>
                </a:solidFill>
              </a:rPr>
              <a:t>Fall semester: </a:t>
            </a:r>
          </a:p>
          <a:p>
            <a:pPr lvl="2"/>
            <a:r>
              <a:rPr lang="en-US" dirty="0" smtClean="0">
                <a:solidFill>
                  <a:schemeClr val="bg1">
                    <a:lumMod val="10000"/>
                  </a:schemeClr>
                </a:solidFill>
              </a:rPr>
              <a:t>Project identification</a:t>
            </a:r>
          </a:p>
          <a:p>
            <a:pPr lvl="2"/>
            <a:r>
              <a:rPr lang="en-US" dirty="0" smtClean="0">
                <a:solidFill>
                  <a:schemeClr val="bg1">
                    <a:lumMod val="10000"/>
                  </a:schemeClr>
                </a:solidFill>
              </a:rPr>
              <a:t>Initial requirements and design </a:t>
            </a:r>
          </a:p>
          <a:p>
            <a:pPr lvl="2"/>
            <a:r>
              <a:rPr lang="en-US" dirty="0" smtClean="0">
                <a:solidFill>
                  <a:schemeClr val="bg1">
                    <a:lumMod val="10000"/>
                  </a:schemeClr>
                </a:solidFill>
              </a:rPr>
              <a:t>Setup/learn support environment </a:t>
            </a:r>
          </a:p>
          <a:p>
            <a:pPr lvl="2"/>
            <a:r>
              <a:rPr lang="en-US" dirty="0" smtClean="0">
                <a:solidFill>
                  <a:schemeClr val="bg1">
                    <a:lumMod val="10000"/>
                  </a:schemeClr>
                </a:solidFill>
              </a:rPr>
              <a:t>Donation of Microsoft Surface units by RadioShack </a:t>
            </a:r>
          </a:p>
          <a:p>
            <a:pPr lvl="1"/>
            <a:r>
              <a:rPr lang="en-US" dirty="0" smtClean="0">
                <a:solidFill>
                  <a:schemeClr val="bg1">
                    <a:lumMod val="10000"/>
                  </a:schemeClr>
                </a:solidFill>
              </a:rPr>
              <a:t>Spring semester:</a:t>
            </a:r>
          </a:p>
          <a:p>
            <a:pPr lvl="2"/>
            <a:r>
              <a:rPr lang="en-US" dirty="0" smtClean="0">
                <a:solidFill>
                  <a:schemeClr val="bg1">
                    <a:lumMod val="10000"/>
                  </a:schemeClr>
                </a:solidFill>
              </a:rPr>
              <a:t>Bulk of development and testing </a:t>
            </a:r>
          </a:p>
          <a:p>
            <a:pPr lvl="2"/>
            <a:r>
              <a:rPr lang="en-US" dirty="0" smtClean="0">
                <a:solidFill>
                  <a:schemeClr val="bg1">
                    <a:lumMod val="10000"/>
                  </a:schemeClr>
                </a:solidFill>
              </a:rPr>
              <a:t>Completion of documentation </a:t>
            </a:r>
            <a:br>
              <a:rPr lang="en-US" dirty="0" smtClean="0">
                <a:solidFill>
                  <a:schemeClr val="bg1">
                    <a:lumMod val="10000"/>
                  </a:schemeClr>
                </a:solidFill>
              </a:rPr>
            </a:br>
            <a:endParaRPr lang="en-US" dirty="0" smtClean="0">
              <a:solidFill>
                <a:schemeClr val="bg1">
                  <a:lumMod val="10000"/>
                </a:schemeClr>
              </a:solidFill>
            </a:endParaRPr>
          </a:p>
          <a:p>
            <a:r>
              <a:rPr lang="en-US" dirty="0" smtClean="0">
                <a:solidFill>
                  <a:schemeClr val="bg1">
                    <a:lumMod val="10000"/>
                  </a:schemeClr>
                </a:solidFill>
              </a:rPr>
              <a:t>Iterative Approach</a:t>
            </a:r>
          </a:p>
          <a:p>
            <a:pPr lvl="1"/>
            <a:endParaRPr lang="en-US" dirty="0" smtClean="0">
              <a:solidFill>
                <a:schemeClr val="bg1">
                  <a:lumMod val="10000"/>
                </a:schemeClr>
              </a:solidFill>
            </a:endParaRPr>
          </a:p>
          <a:p>
            <a:pPr lvl="1"/>
            <a:endParaRPr lang="en-US" dirty="0" smtClean="0">
              <a:solidFill>
                <a:schemeClr val="bg1">
                  <a:lumMod val="10000"/>
                </a:schemeClr>
              </a:solidFill>
            </a:endParaRPr>
          </a:p>
          <a:p>
            <a:pPr lvl="1"/>
            <a:endParaRPr lang="en-US" dirty="0" smtClean="0">
              <a:solidFill>
                <a:schemeClr val="bg1">
                  <a:lumMod val="10000"/>
                </a:schemeClr>
              </a:solidFill>
            </a:endParaRPr>
          </a:p>
          <a:p>
            <a:pPr lvl="1"/>
            <a:endParaRPr lang="en-US" dirty="0" smtClean="0">
              <a:solidFill>
                <a:schemeClr val="bg1">
                  <a:lumMod val="10000"/>
                </a:schemeClr>
              </a:solidFill>
            </a:endParaRPr>
          </a:p>
          <a:p>
            <a:endParaRPr lang="en-US" dirty="0" smtClean="0">
              <a:solidFill>
                <a:schemeClr val="bg1">
                  <a:lumMod val="10000"/>
                </a:schemeClr>
              </a:solidFill>
            </a:endParaRPr>
          </a:p>
        </p:txBody>
      </p:sp>
      <p:sp>
        <p:nvSpPr>
          <p:cNvPr id="4" name="Date Placeholder 3"/>
          <p:cNvSpPr>
            <a:spLocks noGrp="1"/>
          </p:cNvSpPr>
          <p:nvPr>
            <p:ph type="dt" sz="half" idx="10"/>
          </p:nvPr>
        </p:nvSpPr>
        <p:spPr/>
        <p:txBody>
          <a:bodyPr/>
          <a:lstStyle/>
          <a:p>
            <a:pPr>
              <a:defRPr/>
            </a:pPr>
            <a:r>
              <a:rPr lang="en-US" dirty="0" smtClean="0"/>
              <a:t>© 2010-2011 Computer Science Department, Texas Christian University</a:t>
            </a:r>
            <a:endParaRPr lang="en-US" dirty="0"/>
          </a:p>
        </p:txBody>
      </p:sp>
      <p:sp>
        <p:nvSpPr>
          <p:cNvPr id="5" name="Slide Number Placeholder 4"/>
          <p:cNvSpPr>
            <a:spLocks noGrp="1"/>
          </p:cNvSpPr>
          <p:nvPr>
            <p:ph type="sldNum" sz="quarter" idx="12"/>
          </p:nvPr>
        </p:nvSpPr>
        <p:spPr/>
        <p:txBody>
          <a:bodyPr/>
          <a:lstStyle/>
          <a:p>
            <a:pPr>
              <a:defRPr/>
            </a:pPr>
            <a:fld id="{64BD3B1D-6592-4CE0-BAAD-EA6916622C4F}" type="slidenum">
              <a:rPr lang="en-US" smtClean="0"/>
              <a:pPr>
                <a:defRPr/>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smtClean="0">
                <a:solidFill>
                  <a:srgbClr val="7030A0"/>
                </a:solidFill>
              </a:rPr>
              <a:t>Project Timeline – Fall 2010</a:t>
            </a:r>
            <a:endParaRPr lang="en-US" dirty="0"/>
          </a:p>
        </p:txBody>
      </p:sp>
      <p:sp>
        <p:nvSpPr>
          <p:cNvPr id="3" name="Content Placeholder 2"/>
          <p:cNvSpPr>
            <a:spLocks noGrp="1"/>
          </p:cNvSpPr>
          <p:nvPr>
            <p:ph idx="1"/>
          </p:nvPr>
        </p:nvSpPr>
        <p:spPr/>
        <p:txBody>
          <a:bodyPr/>
          <a:lstStyle/>
          <a:p>
            <a:r>
              <a:rPr lang="en-US" dirty="0" smtClean="0">
                <a:solidFill>
                  <a:schemeClr val="bg1">
                    <a:lumMod val="10000"/>
                  </a:schemeClr>
                </a:solidFill>
              </a:rPr>
              <a:t>Project topic defined</a:t>
            </a:r>
          </a:p>
          <a:p>
            <a:r>
              <a:rPr lang="en-US" dirty="0" smtClean="0">
                <a:solidFill>
                  <a:schemeClr val="bg1">
                    <a:lumMod val="10000"/>
                  </a:schemeClr>
                </a:solidFill>
              </a:rPr>
              <a:t>Surface units donated by RadioShack</a:t>
            </a:r>
          </a:p>
          <a:p>
            <a:r>
              <a:rPr lang="en-US" dirty="0" smtClean="0">
                <a:solidFill>
                  <a:schemeClr val="bg1">
                    <a:lumMod val="10000"/>
                  </a:schemeClr>
                </a:solidFill>
              </a:rPr>
              <a:t>Initial documentation:</a:t>
            </a:r>
          </a:p>
          <a:p>
            <a:pPr lvl="1"/>
            <a:r>
              <a:rPr lang="en-US" dirty="0" smtClean="0">
                <a:solidFill>
                  <a:schemeClr val="bg1">
                    <a:lumMod val="10000"/>
                  </a:schemeClr>
                </a:solidFill>
              </a:rPr>
              <a:t>Project Plan </a:t>
            </a:r>
          </a:p>
          <a:p>
            <a:pPr lvl="1"/>
            <a:r>
              <a:rPr lang="en-US" dirty="0" smtClean="0">
                <a:solidFill>
                  <a:schemeClr val="bg1">
                    <a:lumMod val="10000"/>
                  </a:schemeClr>
                </a:solidFill>
              </a:rPr>
              <a:t>Requirements </a:t>
            </a:r>
          </a:p>
          <a:p>
            <a:pPr lvl="1"/>
            <a:r>
              <a:rPr lang="en-US" dirty="0" smtClean="0">
                <a:solidFill>
                  <a:schemeClr val="bg1">
                    <a:lumMod val="10000"/>
                  </a:schemeClr>
                </a:solidFill>
              </a:rPr>
              <a:t>Design </a:t>
            </a:r>
          </a:p>
          <a:p>
            <a:r>
              <a:rPr lang="en-US" dirty="0" smtClean="0">
                <a:solidFill>
                  <a:schemeClr val="bg1">
                    <a:lumMod val="10000"/>
                  </a:schemeClr>
                </a:solidFill>
              </a:rPr>
              <a:t>Iteration#0: </a:t>
            </a:r>
          </a:p>
          <a:p>
            <a:pPr lvl="1"/>
            <a:r>
              <a:rPr lang="en-US" dirty="0" smtClean="0">
                <a:solidFill>
                  <a:schemeClr val="bg1">
                    <a:lumMod val="10000"/>
                  </a:schemeClr>
                </a:solidFill>
              </a:rPr>
              <a:t>Network setup</a:t>
            </a:r>
          </a:p>
          <a:p>
            <a:pPr lvl="1"/>
            <a:r>
              <a:rPr lang="en-US" dirty="0" smtClean="0">
                <a:solidFill>
                  <a:schemeClr val="bg1">
                    <a:lumMod val="10000"/>
                  </a:schemeClr>
                </a:solidFill>
              </a:rPr>
              <a:t>Database connectivity among Touchscreen devices </a:t>
            </a:r>
          </a:p>
          <a:p>
            <a:pPr lvl="1"/>
            <a:r>
              <a:rPr lang="en-US" dirty="0" smtClean="0">
                <a:solidFill>
                  <a:schemeClr val="bg1">
                    <a:lumMod val="10000"/>
                  </a:schemeClr>
                </a:solidFill>
              </a:rPr>
              <a:t>‘Rehabilitation Through Gaming’ research </a:t>
            </a:r>
          </a:p>
          <a:p>
            <a:pPr lvl="1"/>
            <a:endParaRPr lang="en-US" dirty="0" smtClean="0">
              <a:solidFill>
                <a:schemeClr val="bg1">
                  <a:lumMod val="10000"/>
                </a:schemeClr>
              </a:solidFill>
            </a:endParaRPr>
          </a:p>
          <a:p>
            <a:pPr lvl="1"/>
            <a:endParaRPr lang="en-US" dirty="0" smtClean="0">
              <a:solidFill>
                <a:schemeClr val="bg1">
                  <a:lumMod val="10000"/>
                </a:schemeClr>
              </a:solidFill>
            </a:endParaRPr>
          </a:p>
          <a:p>
            <a:pPr lvl="1"/>
            <a:endParaRPr lang="en-US" dirty="0"/>
          </a:p>
        </p:txBody>
      </p:sp>
      <p:sp>
        <p:nvSpPr>
          <p:cNvPr id="4" name="Date Placeholder 3"/>
          <p:cNvSpPr>
            <a:spLocks noGrp="1"/>
          </p:cNvSpPr>
          <p:nvPr>
            <p:ph type="dt" sz="half" idx="10"/>
          </p:nvPr>
        </p:nvSpPr>
        <p:spPr/>
        <p:txBody>
          <a:bodyPr/>
          <a:lstStyle/>
          <a:p>
            <a:pPr>
              <a:defRPr/>
            </a:pPr>
            <a:r>
              <a:rPr lang="en-US" smtClean="0"/>
              <a:t>© 2010-2011 Computer Science Department, Texas Christian University</a:t>
            </a:r>
            <a:endParaRPr lang="en-US"/>
          </a:p>
        </p:txBody>
      </p:sp>
      <p:sp>
        <p:nvSpPr>
          <p:cNvPr id="5" name="Slide Number Placeholder 4"/>
          <p:cNvSpPr>
            <a:spLocks noGrp="1"/>
          </p:cNvSpPr>
          <p:nvPr>
            <p:ph type="sldNum" sz="quarter" idx="12"/>
          </p:nvPr>
        </p:nvSpPr>
        <p:spPr/>
        <p:txBody>
          <a:bodyPr/>
          <a:lstStyle/>
          <a:p>
            <a:pPr>
              <a:defRPr/>
            </a:pPr>
            <a:fld id="{64BD3B1D-6592-4CE0-BAAD-EA6916622C4F}" type="slidenum">
              <a:rPr lang="en-US" smtClean="0"/>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smtClean="0">
                <a:solidFill>
                  <a:srgbClr val="7030A0"/>
                </a:solidFill>
              </a:rPr>
              <a:t>Project Timeline – Spring 2011</a:t>
            </a:r>
            <a:endParaRPr lang="en-US" dirty="0"/>
          </a:p>
        </p:txBody>
      </p:sp>
      <p:sp>
        <p:nvSpPr>
          <p:cNvPr id="3" name="Content Placeholder 2"/>
          <p:cNvSpPr>
            <a:spLocks noGrp="1"/>
          </p:cNvSpPr>
          <p:nvPr>
            <p:ph idx="1"/>
          </p:nvPr>
        </p:nvSpPr>
        <p:spPr>
          <a:xfrm>
            <a:off x="685800" y="1295400"/>
            <a:ext cx="7772400" cy="3733800"/>
          </a:xfrm>
        </p:spPr>
        <p:txBody>
          <a:bodyPr/>
          <a:lstStyle/>
          <a:p>
            <a:r>
              <a:rPr lang="en-US" sz="1800" dirty="0" smtClean="0">
                <a:solidFill>
                  <a:schemeClr val="bg1">
                    <a:lumMod val="10000"/>
                  </a:schemeClr>
                </a:solidFill>
              </a:rPr>
              <a:t>Iteration#1:</a:t>
            </a:r>
          </a:p>
          <a:p>
            <a:pPr lvl="1"/>
            <a:r>
              <a:rPr lang="en-US" sz="1400" dirty="0" smtClean="0">
                <a:solidFill>
                  <a:schemeClr val="bg1">
                    <a:lumMod val="10000"/>
                  </a:schemeClr>
                </a:solidFill>
              </a:rPr>
              <a:t>Initial framework and </a:t>
            </a:r>
            <a:r>
              <a:rPr lang="en-US" sz="1400" i="1" dirty="0" smtClean="0">
                <a:solidFill>
                  <a:schemeClr val="bg1">
                    <a:lumMod val="10000"/>
                  </a:schemeClr>
                </a:solidFill>
              </a:rPr>
              <a:t>Healing Vision </a:t>
            </a:r>
            <a:r>
              <a:rPr lang="en-US" sz="1400" dirty="0" smtClean="0">
                <a:solidFill>
                  <a:schemeClr val="bg1">
                    <a:lumMod val="10000"/>
                  </a:schemeClr>
                </a:solidFill>
              </a:rPr>
              <a:t>(HV) skeleton</a:t>
            </a:r>
          </a:p>
          <a:p>
            <a:r>
              <a:rPr lang="en-US" sz="1800" dirty="0" smtClean="0">
                <a:solidFill>
                  <a:schemeClr val="bg1">
                    <a:lumMod val="10000"/>
                  </a:schemeClr>
                </a:solidFill>
              </a:rPr>
              <a:t>Iteration#2:</a:t>
            </a:r>
          </a:p>
          <a:p>
            <a:pPr lvl="1"/>
            <a:r>
              <a:rPr lang="en-US" sz="1400" dirty="0" smtClean="0">
                <a:solidFill>
                  <a:schemeClr val="bg1">
                    <a:lumMod val="10000"/>
                  </a:schemeClr>
                </a:solidFill>
              </a:rPr>
              <a:t>‘</a:t>
            </a:r>
            <a:r>
              <a:rPr lang="en-US" sz="1400" dirty="0" err="1" smtClean="0">
                <a:solidFill>
                  <a:schemeClr val="bg1">
                    <a:lumMod val="10000"/>
                  </a:schemeClr>
                </a:solidFill>
              </a:rPr>
              <a:t>Froggie</a:t>
            </a:r>
            <a:r>
              <a:rPr lang="en-US" sz="1400" dirty="0" smtClean="0">
                <a:solidFill>
                  <a:schemeClr val="bg1">
                    <a:lumMod val="10000"/>
                  </a:schemeClr>
                </a:solidFill>
              </a:rPr>
              <a:t> Says’ game and HV – Add/Edit/Set Game Options</a:t>
            </a:r>
          </a:p>
          <a:p>
            <a:r>
              <a:rPr lang="en-US" sz="1800" dirty="0" smtClean="0">
                <a:solidFill>
                  <a:schemeClr val="bg1">
                    <a:lumMod val="10000"/>
                  </a:schemeClr>
                </a:solidFill>
              </a:rPr>
              <a:t>Iteration#3: </a:t>
            </a:r>
          </a:p>
          <a:p>
            <a:pPr lvl="1"/>
            <a:r>
              <a:rPr lang="en-US" sz="1400" dirty="0" smtClean="0">
                <a:solidFill>
                  <a:schemeClr val="bg1">
                    <a:lumMod val="10000"/>
                  </a:schemeClr>
                </a:solidFill>
              </a:rPr>
              <a:t>‘Touchdown!’, ‘Meteor Defense’, and ‘Air Hockey’ games</a:t>
            </a:r>
          </a:p>
          <a:p>
            <a:pPr lvl="1"/>
            <a:r>
              <a:rPr lang="en-US" sz="1400" i="1" dirty="0" smtClean="0">
                <a:solidFill>
                  <a:schemeClr val="bg1">
                    <a:lumMod val="10000"/>
                  </a:schemeClr>
                </a:solidFill>
              </a:rPr>
              <a:t>Healing Vision</a:t>
            </a:r>
            <a:r>
              <a:rPr lang="en-US" sz="1400" dirty="0" smtClean="0">
                <a:solidFill>
                  <a:schemeClr val="bg1">
                    <a:lumMod val="10000"/>
                  </a:schemeClr>
                </a:solidFill>
              </a:rPr>
              <a:t> – Reporting page</a:t>
            </a:r>
          </a:p>
          <a:p>
            <a:r>
              <a:rPr lang="en-US" sz="1800" dirty="0" smtClean="0">
                <a:solidFill>
                  <a:schemeClr val="bg1">
                    <a:lumMod val="10000"/>
                  </a:schemeClr>
                </a:solidFill>
              </a:rPr>
              <a:t>Iteration#4: </a:t>
            </a:r>
          </a:p>
          <a:p>
            <a:pPr lvl="1"/>
            <a:r>
              <a:rPr lang="en-US" sz="1400" dirty="0" smtClean="0">
                <a:solidFill>
                  <a:schemeClr val="bg1">
                    <a:lumMod val="10000"/>
                  </a:schemeClr>
                </a:solidFill>
              </a:rPr>
              <a:t>Code completion of all components </a:t>
            </a:r>
          </a:p>
          <a:p>
            <a:pPr lvl="1"/>
            <a:endParaRPr lang="en-US" sz="1400" dirty="0" smtClean="0">
              <a:solidFill>
                <a:schemeClr val="bg1">
                  <a:lumMod val="10000"/>
                </a:schemeClr>
              </a:solidFill>
            </a:endParaRPr>
          </a:p>
          <a:p>
            <a:r>
              <a:rPr lang="en-US" sz="1800" dirty="0" smtClean="0">
                <a:solidFill>
                  <a:schemeClr val="bg1">
                    <a:lumMod val="10000"/>
                  </a:schemeClr>
                </a:solidFill>
              </a:rPr>
              <a:t>User and Developer Manuals </a:t>
            </a:r>
          </a:p>
          <a:p>
            <a:r>
              <a:rPr lang="en-US" sz="1800" dirty="0" smtClean="0">
                <a:solidFill>
                  <a:schemeClr val="bg1">
                    <a:lumMod val="10000"/>
                  </a:schemeClr>
                </a:solidFill>
              </a:rPr>
              <a:t>Unit/System Testing each iteration </a:t>
            </a:r>
          </a:p>
          <a:p>
            <a:r>
              <a:rPr lang="en-US" sz="1800" dirty="0" smtClean="0">
                <a:solidFill>
                  <a:schemeClr val="bg1">
                    <a:lumMod val="10000"/>
                  </a:schemeClr>
                </a:solidFill>
              </a:rPr>
              <a:t>Continuous revision of all documentation</a:t>
            </a:r>
          </a:p>
          <a:p>
            <a:pPr lvl="1"/>
            <a:endParaRPr lang="en-US" dirty="0" smtClean="0">
              <a:solidFill>
                <a:schemeClr val="bg1">
                  <a:lumMod val="10000"/>
                </a:schemeClr>
              </a:solidFill>
            </a:endParaRPr>
          </a:p>
          <a:p>
            <a:endParaRPr lang="en-US" dirty="0" smtClean="0">
              <a:solidFill>
                <a:schemeClr val="bg1">
                  <a:lumMod val="10000"/>
                </a:schemeClr>
              </a:solidFill>
            </a:endParaRPr>
          </a:p>
          <a:p>
            <a:pPr lvl="1"/>
            <a:endParaRPr lang="en-US" dirty="0"/>
          </a:p>
        </p:txBody>
      </p:sp>
      <p:sp>
        <p:nvSpPr>
          <p:cNvPr id="4" name="Date Placeholder 3"/>
          <p:cNvSpPr>
            <a:spLocks noGrp="1"/>
          </p:cNvSpPr>
          <p:nvPr>
            <p:ph type="dt" sz="half" idx="10"/>
          </p:nvPr>
        </p:nvSpPr>
        <p:spPr/>
        <p:txBody>
          <a:bodyPr/>
          <a:lstStyle/>
          <a:p>
            <a:pPr>
              <a:defRPr/>
            </a:pPr>
            <a:r>
              <a:rPr lang="en-US" dirty="0" smtClean="0"/>
              <a:t>© 2010-2011 Computer Science Department, Texas Christian University</a:t>
            </a:r>
            <a:endParaRPr lang="en-US" dirty="0"/>
          </a:p>
        </p:txBody>
      </p:sp>
      <p:sp>
        <p:nvSpPr>
          <p:cNvPr id="5" name="Slide Number Placeholder 4"/>
          <p:cNvSpPr>
            <a:spLocks noGrp="1"/>
          </p:cNvSpPr>
          <p:nvPr>
            <p:ph type="sldNum" sz="quarter" idx="12"/>
          </p:nvPr>
        </p:nvSpPr>
        <p:spPr/>
        <p:txBody>
          <a:bodyPr/>
          <a:lstStyle/>
          <a:p>
            <a:pPr>
              <a:defRPr/>
            </a:pPr>
            <a:fld id="{64BD3B1D-6592-4CE0-BAAD-EA6916622C4F}" type="slidenum">
              <a:rPr lang="en-US"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cap="none" dirty="0" smtClean="0">
                <a:solidFill>
                  <a:srgbClr val="7030A0"/>
                </a:solidFill>
              </a:rPr>
              <a:t>Platform Support Environment </a:t>
            </a:r>
            <a:endParaRPr lang="en-US" dirty="0"/>
          </a:p>
        </p:txBody>
      </p:sp>
      <p:sp>
        <p:nvSpPr>
          <p:cNvPr id="3" name="Content Placeholder 2"/>
          <p:cNvSpPr>
            <a:spLocks noGrp="1"/>
          </p:cNvSpPr>
          <p:nvPr>
            <p:ph idx="1"/>
          </p:nvPr>
        </p:nvSpPr>
        <p:spPr>
          <a:xfrm>
            <a:off x="685800" y="1600200"/>
            <a:ext cx="7772400" cy="3733800"/>
          </a:xfrm>
        </p:spPr>
        <p:txBody>
          <a:bodyPr rtlCol="0">
            <a:normAutofit fontScale="92500" lnSpcReduction="10000"/>
          </a:bodyPr>
          <a:lstStyle/>
          <a:p>
            <a:pPr indent="-274320" eaLnBrk="1" fontAlgn="auto" hangingPunct="1">
              <a:spcAft>
                <a:spcPts val="0"/>
              </a:spcAft>
              <a:defRPr/>
            </a:pPr>
            <a:r>
              <a:rPr lang="en-US" sz="2400" dirty="0" smtClean="0">
                <a:solidFill>
                  <a:schemeClr val="bg1">
                    <a:lumMod val="10000"/>
                  </a:schemeClr>
                </a:solidFill>
              </a:rPr>
              <a:t>Platforms</a:t>
            </a:r>
          </a:p>
          <a:p>
            <a:pPr lvl="1" indent="-274320" eaLnBrk="1" fontAlgn="auto" hangingPunct="1">
              <a:spcAft>
                <a:spcPts val="0"/>
              </a:spcAft>
              <a:defRPr/>
            </a:pPr>
            <a:r>
              <a:rPr lang="en-US" dirty="0" smtClean="0">
                <a:solidFill>
                  <a:schemeClr val="bg1">
                    <a:lumMod val="10000"/>
                  </a:schemeClr>
                </a:solidFill>
              </a:rPr>
              <a:t>Microsoft Surface</a:t>
            </a:r>
          </a:p>
          <a:p>
            <a:pPr lvl="1" indent="-274320" eaLnBrk="1" fontAlgn="auto" hangingPunct="1">
              <a:spcAft>
                <a:spcPts val="0"/>
              </a:spcAft>
              <a:defRPr/>
            </a:pPr>
            <a:r>
              <a:rPr lang="en-US" dirty="0" smtClean="0">
                <a:solidFill>
                  <a:schemeClr val="bg1">
                    <a:lumMod val="10000"/>
                  </a:schemeClr>
                </a:solidFill>
              </a:rPr>
              <a:t>Apple iPad </a:t>
            </a:r>
          </a:p>
          <a:p>
            <a:pPr lvl="1" indent="-274320" eaLnBrk="1" fontAlgn="auto" hangingPunct="1">
              <a:spcAft>
                <a:spcPts val="0"/>
              </a:spcAft>
              <a:defRPr/>
            </a:pPr>
            <a:r>
              <a:rPr lang="en-US" dirty="0" smtClean="0">
                <a:solidFill>
                  <a:schemeClr val="bg1">
                    <a:lumMod val="10000"/>
                  </a:schemeClr>
                </a:solidFill>
              </a:rPr>
              <a:t>Microsoft Server 2008 – SQL Server 2008 R2</a:t>
            </a:r>
          </a:p>
          <a:p>
            <a:pPr lvl="1" indent="-274320" eaLnBrk="1" fontAlgn="auto" hangingPunct="1">
              <a:spcAft>
                <a:spcPts val="0"/>
              </a:spcAft>
              <a:defRPr/>
            </a:pPr>
            <a:r>
              <a:rPr lang="en-US" dirty="0" smtClean="0">
                <a:solidFill>
                  <a:schemeClr val="bg1">
                    <a:lumMod val="10000"/>
                  </a:schemeClr>
                </a:solidFill>
              </a:rPr>
              <a:t>Windows  7  workstation</a:t>
            </a:r>
          </a:p>
          <a:p>
            <a:pPr indent="-274320" eaLnBrk="1" fontAlgn="auto" hangingPunct="1">
              <a:spcAft>
                <a:spcPts val="0"/>
              </a:spcAft>
              <a:defRPr/>
            </a:pPr>
            <a:r>
              <a:rPr lang="en-US" sz="2400" dirty="0" smtClean="0">
                <a:solidFill>
                  <a:schemeClr val="bg1">
                    <a:lumMod val="10000"/>
                  </a:schemeClr>
                </a:solidFill>
              </a:rPr>
              <a:t>Languages </a:t>
            </a:r>
          </a:p>
          <a:p>
            <a:pPr lvl="1" indent="-274320" eaLnBrk="1" fontAlgn="auto" hangingPunct="1">
              <a:spcAft>
                <a:spcPts val="0"/>
              </a:spcAft>
              <a:defRPr/>
            </a:pPr>
            <a:r>
              <a:rPr lang="en-US" dirty="0" smtClean="0">
                <a:solidFill>
                  <a:schemeClr val="bg1">
                    <a:lumMod val="10000"/>
                  </a:schemeClr>
                </a:solidFill>
              </a:rPr>
              <a:t>C#</a:t>
            </a:r>
          </a:p>
          <a:p>
            <a:pPr lvl="1" indent="-274320" eaLnBrk="1" fontAlgn="auto" hangingPunct="1">
              <a:spcAft>
                <a:spcPts val="0"/>
              </a:spcAft>
              <a:defRPr/>
            </a:pPr>
            <a:r>
              <a:rPr lang="en-US" dirty="0" smtClean="0">
                <a:solidFill>
                  <a:schemeClr val="bg1">
                    <a:lumMod val="10000"/>
                  </a:schemeClr>
                </a:solidFill>
              </a:rPr>
              <a:t>Objective C </a:t>
            </a:r>
          </a:p>
          <a:p>
            <a:pPr indent="-274320" eaLnBrk="1" fontAlgn="auto" hangingPunct="1">
              <a:spcAft>
                <a:spcPts val="0"/>
              </a:spcAft>
              <a:defRPr/>
            </a:pPr>
            <a:r>
              <a:rPr lang="en-US" sz="2400" dirty="0" smtClean="0">
                <a:solidFill>
                  <a:schemeClr val="bg1">
                    <a:lumMod val="10000"/>
                  </a:schemeClr>
                </a:solidFill>
              </a:rPr>
              <a:t>Tools/IDEs</a:t>
            </a:r>
          </a:p>
          <a:p>
            <a:pPr lvl="1" indent="-274320" eaLnBrk="1" fontAlgn="auto" hangingPunct="1">
              <a:spcAft>
                <a:spcPts val="0"/>
              </a:spcAft>
              <a:defRPr/>
            </a:pPr>
            <a:r>
              <a:rPr lang="en-US" dirty="0" smtClean="0">
                <a:solidFill>
                  <a:schemeClr val="bg1">
                    <a:lumMod val="10000"/>
                  </a:schemeClr>
                </a:solidFill>
              </a:rPr>
              <a:t>Visual Studio 2008/2010</a:t>
            </a:r>
          </a:p>
          <a:p>
            <a:pPr lvl="1" indent="-274320" eaLnBrk="1" fontAlgn="auto" hangingPunct="1">
              <a:spcAft>
                <a:spcPts val="0"/>
              </a:spcAft>
              <a:defRPr/>
            </a:pPr>
            <a:r>
              <a:rPr lang="en-US" dirty="0" err="1" smtClean="0">
                <a:solidFill>
                  <a:schemeClr val="bg1">
                    <a:lumMod val="10000"/>
                  </a:schemeClr>
                </a:solidFill>
              </a:rPr>
              <a:t>Xcode</a:t>
            </a:r>
            <a:r>
              <a:rPr lang="en-US" dirty="0" smtClean="0">
                <a:solidFill>
                  <a:schemeClr val="bg1">
                    <a:lumMod val="10000"/>
                  </a:schemeClr>
                </a:solidFill>
              </a:rPr>
              <a:t> </a:t>
            </a:r>
          </a:p>
        </p:txBody>
      </p:sp>
      <p:sp>
        <p:nvSpPr>
          <p:cNvPr id="4" name="Date Placeholder 3"/>
          <p:cNvSpPr>
            <a:spLocks noGrp="1"/>
          </p:cNvSpPr>
          <p:nvPr>
            <p:ph type="dt" sz="quarter" idx="10"/>
          </p:nvPr>
        </p:nvSpPr>
        <p:spPr/>
        <p:txBody>
          <a:bodyPr/>
          <a:lstStyle/>
          <a:p>
            <a:pPr>
              <a:defRPr/>
            </a:pPr>
            <a:r>
              <a:t>© 2010-2011 Computer Science Department, Texas Christian University</a:t>
            </a:r>
          </a:p>
        </p:txBody>
      </p:sp>
      <p:sp>
        <p:nvSpPr>
          <p:cNvPr id="17413" name="Slide Number Placeholder 4"/>
          <p:cNvSpPr>
            <a:spLocks noGrp="1"/>
          </p:cNvSpPr>
          <p:nvPr>
            <p:ph type="sldNum" sz="quarter" idx="12"/>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68A41E7-31D5-489A-BE16-735F9D308871}" type="slidenum">
              <a:rPr lang="en-US" smtClean="0"/>
              <a:pPr fontAlgn="base">
                <a:spcBef>
                  <a:spcPct val="0"/>
                </a:spcBef>
                <a:spcAft>
                  <a:spcPct val="0"/>
                </a:spcAft>
                <a:defRPr/>
              </a:pPr>
              <a:t>8</a:t>
            </a:fld>
            <a:endParaRPr lang="en-US" smtClean="0"/>
          </a:p>
        </p:txBody>
      </p:sp>
      <p:pic>
        <p:nvPicPr>
          <p:cNvPr id="17414" name="Picture 5" descr="ipad_2up_hometimes.jpg"/>
          <p:cNvPicPr>
            <a:picLocks noChangeAspect="1"/>
          </p:cNvPicPr>
          <p:nvPr/>
        </p:nvPicPr>
        <p:blipFill>
          <a:blip r:embed="rId3" cstate="print"/>
          <a:srcRect/>
          <a:stretch>
            <a:fillRect/>
          </a:stretch>
        </p:blipFill>
        <p:spPr bwMode="auto">
          <a:xfrm>
            <a:off x="5410200" y="1828800"/>
            <a:ext cx="2141538" cy="1466850"/>
          </a:xfrm>
          <a:prstGeom prst="rect">
            <a:avLst/>
          </a:prstGeom>
          <a:noFill/>
          <a:ln w="9525">
            <a:noFill/>
            <a:miter lim="800000"/>
            <a:headEnd/>
            <a:tailEnd/>
          </a:ln>
        </p:spPr>
      </p:pic>
      <p:pic>
        <p:nvPicPr>
          <p:cNvPr id="17415" name="Picture 6" descr="Surface.png"/>
          <p:cNvPicPr>
            <a:picLocks noChangeAspect="1"/>
          </p:cNvPicPr>
          <p:nvPr/>
        </p:nvPicPr>
        <p:blipFill>
          <a:blip r:embed="rId4" cstate="print"/>
          <a:srcRect/>
          <a:stretch>
            <a:fillRect/>
          </a:stretch>
        </p:blipFill>
        <p:spPr bwMode="auto">
          <a:xfrm>
            <a:off x="4648200" y="3505200"/>
            <a:ext cx="3316288" cy="2530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smtClean="0">
                <a:solidFill>
                  <a:srgbClr val="7030A0"/>
                </a:solidFill>
              </a:rPr>
              <a:t>Additional Support Tools </a:t>
            </a:r>
            <a:endParaRPr lang="en-US" dirty="0"/>
          </a:p>
        </p:txBody>
      </p:sp>
      <p:sp>
        <p:nvSpPr>
          <p:cNvPr id="3" name="Content Placeholder 2"/>
          <p:cNvSpPr>
            <a:spLocks noGrp="1"/>
          </p:cNvSpPr>
          <p:nvPr>
            <p:ph idx="1"/>
          </p:nvPr>
        </p:nvSpPr>
        <p:spPr/>
        <p:txBody>
          <a:bodyPr/>
          <a:lstStyle/>
          <a:p>
            <a:pPr indent="-274320" eaLnBrk="1" fontAlgn="auto" hangingPunct="1">
              <a:spcAft>
                <a:spcPts val="0"/>
              </a:spcAft>
              <a:defRPr/>
            </a:pPr>
            <a:r>
              <a:rPr lang="en-US" sz="2400" dirty="0" smtClean="0">
                <a:solidFill>
                  <a:schemeClr val="bg1">
                    <a:lumMod val="10000"/>
                  </a:schemeClr>
                </a:solidFill>
              </a:rPr>
              <a:t>Scheduling/Documentation</a:t>
            </a:r>
          </a:p>
          <a:p>
            <a:pPr lvl="1" indent="-274320" eaLnBrk="1" fontAlgn="auto" hangingPunct="1">
              <a:spcAft>
                <a:spcPts val="0"/>
              </a:spcAft>
              <a:defRPr/>
            </a:pPr>
            <a:r>
              <a:rPr lang="en-US" dirty="0" smtClean="0">
                <a:solidFill>
                  <a:schemeClr val="bg1">
                    <a:lumMod val="10000"/>
                  </a:schemeClr>
                </a:solidFill>
              </a:rPr>
              <a:t>Microsoft Project</a:t>
            </a:r>
          </a:p>
          <a:p>
            <a:pPr lvl="1" indent="-274320" eaLnBrk="1" fontAlgn="auto" hangingPunct="1">
              <a:spcAft>
                <a:spcPts val="0"/>
              </a:spcAft>
              <a:defRPr/>
            </a:pPr>
            <a:r>
              <a:rPr lang="en-US" dirty="0" smtClean="0">
                <a:solidFill>
                  <a:schemeClr val="bg1">
                    <a:lumMod val="10000"/>
                  </a:schemeClr>
                </a:solidFill>
              </a:rPr>
              <a:t>Microsoft Visio</a:t>
            </a:r>
          </a:p>
          <a:p>
            <a:pPr indent="-274320" eaLnBrk="1" fontAlgn="auto" hangingPunct="1">
              <a:spcAft>
                <a:spcPts val="0"/>
              </a:spcAft>
              <a:defRPr/>
            </a:pPr>
            <a:r>
              <a:rPr lang="en-US" sz="2400" dirty="0" smtClean="0">
                <a:solidFill>
                  <a:schemeClr val="bg1">
                    <a:lumMod val="10000"/>
                  </a:schemeClr>
                </a:solidFill>
              </a:rPr>
              <a:t>Version Control Software</a:t>
            </a:r>
          </a:p>
          <a:p>
            <a:pPr lvl="1" indent="-274320" eaLnBrk="1" fontAlgn="auto" hangingPunct="1">
              <a:spcAft>
                <a:spcPts val="0"/>
              </a:spcAft>
              <a:defRPr/>
            </a:pPr>
            <a:r>
              <a:rPr lang="en-US" dirty="0" smtClean="0">
                <a:solidFill>
                  <a:schemeClr val="bg1">
                    <a:lumMod val="10000"/>
                  </a:schemeClr>
                </a:solidFill>
              </a:rPr>
              <a:t>Subversion (SVN) </a:t>
            </a:r>
          </a:p>
          <a:p>
            <a:pPr indent="-274320" eaLnBrk="1" fontAlgn="auto" hangingPunct="1">
              <a:spcAft>
                <a:spcPts val="0"/>
              </a:spcAft>
              <a:defRPr/>
            </a:pPr>
            <a:r>
              <a:rPr lang="en-US" sz="2400" dirty="0" smtClean="0">
                <a:solidFill>
                  <a:schemeClr val="bg1">
                    <a:lumMod val="10000"/>
                  </a:schemeClr>
                </a:solidFill>
              </a:rPr>
              <a:t>Media Support </a:t>
            </a:r>
          </a:p>
          <a:p>
            <a:pPr lvl="1" indent="-274320" eaLnBrk="1" fontAlgn="auto" hangingPunct="1">
              <a:spcAft>
                <a:spcPts val="0"/>
              </a:spcAft>
              <a:defRPr/>
            </a:pPr>
            <a:r>
              <a:rPr lang="en-US" dirty="0" smtClean="0">
                <a:solidFill>
                  <a:schemeClr val="bg1">
                    <a:lumMod val="10000"/>
                  </a:schemeClr>
                </a:solidFill>
              </a:rPr>
              <a:t>Camtasia </a:t>
            </a:r>
          </a:p>
          <a:p>
            <a:pPr lvl="1" indent="-274320" eaLnBrk="1" fontAlgn="auto" hangingPunct="1">
              <a:spcAft>
                <a:spcPts val="0"/>
              </a:spcAft>
              <a:defRPr/>
            </a:pPr>
            <a:r>
              <a:rPr lang="en-US" dirty="0" smtClean="0">
                <a:solidFill>
                  <a:schemeClr val="bg1">
                    <a:lumMod val="10000"/>
                  </a:schemeClr>
                </a:solidFill>
              </a:rPr>
              <a:t>Adobe Master Collection </a:t>
            </a:r>
          </a:p>
          <a:p>
            <a:pPr lvl="1" indent="-274320" eaLnBrk="1" fontAlgn="auto" hangingPunct="1">
              <a:spcAft>
                <a:spcPts val="0"/>
              </a:spcAft>
              <a:defRPr/>
            </a:pPr>
            <a:endParaRPr lang="en-US" dirty="0" smtClean="0">
              <a:solidFill>
                <a:schemeClr val="bg1">
                  <a:lumMod val="10000"/>
                </a:schemeClr>
              </a:solidFill>
            </a:endParaRPr>
          </a:p>
          <a:p>
            <a:endParaRPr lang="en-US" dirty="0"/>
          </a:p>
        </p:txBody>
      </p:sp>
      <p:sp>
        <p:nvSpPr>
          <p:cNvPr id="4" name="Date Placeholder 3"/>
          <p:cNvSpPr>
            <a:spLocks noGrp="1"/>
          </p:cNvSpPr>
          <p:nvPr>
            <p:ph type="dt" sz="half" idx="10"/>
          </p:nvPr>
        </p:nvSpPr>
        <p:spPr/>
        <p:txBody>
          <a:bodyPr/>
          <a:lstStyle/>
          <a:p>
            <a:pPr>
              <a:defRPr/>
            </a:pPr>
            <a:r>
              <a:rPr lang="en-US" smtClean="0"/>
              <a:t>© 2010-2011 Computer Science Department, Texas Christian University</a:t>
            </a:r>
            <a:endParaRPr lang="en-US"/>
          </a:p>
        </p:txBody>
      </p:sp>
      <p:sp>
        <p:nvSpPr>
          <p:cNvPr id="5" name="Slide Number Placeholder 4"/>
          <p:cNvSpPr>
            <a:spLocks noGrp="1"/>
          </p:cNvSpPr>
          <p:nvPr>
            <p:ph type="sldNum" sz="quarter" idx="12"/>
          </p:nvPr>
        </p:nvSpPr>
        <p:spPr/>
        <p:txBody>
          <a:bodyPr/>
          <a:lstStyle/>
          <a:p>
            <a:pPr>
              <a:defRPr/>
            </a:pPr>
            <a:fld id="{64BD3B1D-6592-4CE0-BAAD-EA6916622C4F}"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Purple">
      <a:dk1>
        <a:srgbClr val="F8F8F8"/>
      </a:dk1>
      <a:lt1>
        <a:srgbClr val="F8F8F8"/>
      </a:lt1>
      <a:dk2>
        <a:srgbClr val="F8F8F8"/>
      </a:dk2>
      <a:lt2>
        <a:srgbClr val="D4D4D4"/>
      </a:lt2>
      <a:accent1>
        <a:srgbClr val="7030A0"/>
      </a:accent1>
      <a:accent2>
        <a:srgbClr val="00A2E6"/>
      </a:accent2>
      <a:accent3>
        <a:srgbClr val="BA8CDC"/>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TC101859862[[fn=Urban Pop]]</Template>
  <TotalTime>1944</TotalTime>
  <Words>1610</Words>
  <Application>Microsoft Office PowerPoint</Application>
  <PresentationFormat>On-screen Show (4:3)</PresentationFormat>
  <Paragraphs>392</Paragraphs>
  <Slides>35</Slides>
  <Notes>34</Notes>
  <HiddenSlides>0</HiddenSlides>
  <MMClips>7</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Urban Pop</vt:lpstr>
      <vt:lpstr>Slide 1</vt:lpstr>
      <vt:lpstr>Agenda</vt:lpstr>
      <vt:lpstr>What is Healing Touch?</vt:lpstr>
      <vt:lpstr>Why Healing Touch?</vt:lpstr>
      <vt:lpstr>Healing Touch Development Process   </vt:lpstr>
      <vt:lpstr>Project Timeline – Fall 2010</vt:lpstr>
      <vt:lpstr>Project Timeline – Spring 2011</vt:lpstr>
      <vt:lpstr>Platform Support Environment </vt:lpstr>
      <vt:lpstr>Additional Support Tools </vt:lpstr>
      <vt:lpstr>Hardware</vt:lpstr>
      <vt:lpstr>Microsoft Surface</vt:lpstr>
      <vt:lpstr>Apple iPad</vt:lpstr>
      <vt:lpstr>System Architecture </vt:lpstr>
      <vt:lpstr>Healing Vision </vt:lpstr>
      <vt:lpstr>Healing Vision Demo#1</vt:lpstr>
      <vt:lpstr>Patient Database Table</vt:lpstr>
      <vt:lpstr>Game Database Table</vt:lpstr>
      <vt:lpstr>The Framework</vt:lpstr>
      <vt:lpstr>Games</vt:lpstr>
      <vt:lpstr>Froggie Says</vt:lpstr>
      <vt:lpstr>Froggie Says</vt:lpstr>
      <vt:lpstr>Froggie Says Example Game Data</vt:lpstr>
      <vt:lpstr>Touchdown!</vt:lpstr>
      <vt:lpstr>Touchdown!</vt:lpstr>
      <vt:lpstr>Air Hockey</vt:lpstr>
      <vt:lpstr>Air Hockey</vt:lpstr>
      <vt:lpstr>Meteor Defense</vt:lpstr>
      <vt:lpstr>Meteor Defense</vt:lpstr>
      <vt:lpstr>Healing Vision Demo#2</vt:lpstr>
      <vt:lpstr>Surface - Challenges</vt:lpstr>
      <vt:lpstr>iPad - Challenges</vt:lpstr>
      <vt:lpstr>General Project Challenges</vt:lpstr>
      <vt:lpstr>Results and Future Work</vt:lpstr>
      <vt:lpstr>Acknowledgements</vt:lpstr>
      <vt:lpstr>Thank you from Team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sean</dc:creator>
  <cp:lastModifiedBy>Administrator</cp:lastModifiedBy>
  <cp:revision>299</cp:revision>
  <dcterms:created xsi:type="dcterms:W3CDTF">2011-01-26T22:06:41Z</dcterms:created>
  <dcterms:modified xsi:type="dcterms:W3CDTF">2011-04-29T03:27:34Z</dcterms:modified>
</cp:coreProperties>
</file>